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51206400" cy="28803600"/>
  <p:notesSz cx="6858000" cy="9144000"/>
  <p:defaultTextStyle>
    <a:defPPr>
      <a:defRPr lang="it-IT"/>
    </a:defPPr>
    <a:lvl1pPr marL="0" algn="l" defTabSz="2331307" rtl="0" eaLnBrk="1" latinLnBrk="0" hangingPunct="1">
      <a:defRPr sz="9200" kern="1200">
        <a:solidFill>
          <a:schemeClr val="tx1"/>
        </a:solidFill>
        <a:latin typeface="+mn-lt"/>
        <a:ea typeface="+mn-ea"/>
        <a:cs typeface="+mn-cs"/>
      </a:defRPr>
    </a:lvl1pPr>
    <a:lvl2pPr marL="2331307" algn="l" defTabSz="2331307" rtl="0" eaLnBrk="1" latinLnBrk="0" hangingPunct="1">
      <a:defRPr sz="9200" kern="1200">
        <a:solidFill>
          <a:schemeClr val="tx1"/>
        </a:solidFill>
        <a:latin typeface="+mn-lt"/>
        <a:ea typeface="+mn-ea"/>
        <a:cs typeface="+mn-cs"/>
      </a:defRPr>
    </a:lvl2pPr>
    <a:lvl3pPr marL="4662614" algn="l" defTabSz="2331307" rtl="0" eaLnBrk="1" latinLnBrk="0" hangingPunct="1">
      <a:defRPr sz="9200" kern="1200">
        <a:solidFill>
          <a:schemeClr val="tx1"/>
        </a:solidFill>
        <a:latin typeface="+mn-lt"/>
        <a:ea typeface="+mn-ea"/>
        <a:cs typeface="+mn-cs"/>
      </a:defRPr>
    </a:lvl3pPr>
    <a:lvl4pPr marL="6993921" algn="l" defTabSz="2331307" rtl="0" eaLnBrk="1" latinLnBrk="0" hangingPunct="1">
      <a:defRPr sz="9200" kern="1200">
        <a:solidFill>
          <a:schemeClr val="tx1"/>
        </a:solidFill>
        <a:latin typeface="+mn-lt"/>
        <a:ea typeface="+mn-ea"/>
        <a:cs typeface="+mn-cs"/>
      </a:defRPr>
    </a:lvl4pPr>
    <a:lvl5pPr marL="9325227" algn="l" defTabSz="2331307" rtl="0" eaLnBrk="1" latinLnBrk="0" hangingPunct="1">
      <a:defRPr sz="9200" kern="1200">
        <a:solidFill>
          <a:schemeClr val="tx1"/>
        </a:solidFill>
        <a:latin typeface="+mn-lt"/>
        <a:ea typeface="+mn-ea"/>
        <a:cs typeface="+mn-cs"/>
      </a:defRPr>
    </a:lvl5pPr>
    <a:lvl6pPr marL="11656534" algn="l" defTabSz="2331307" rtl="0" eaLnBrk="1" latinLnBrk="0" hangingPunct="1">
      <a:defRPr sz="9200" kern="1200">
        <a:solidFill>
          <a:schemeClr val="tx1"/>
        </a:solidFill>
        <a:latin typeface="+mn-lt"/>
        <a:ea typeface="+mn-ea"/>
        <a:cs typeface="+mn-cs"/>
      </a:defRPr>
    </a:lvl6pPr>
    <a:lvl7pPr marL="13987841" algn="l" defTabSz="2331307" rtl="0" eaLnBrk="1" latinLnBrk="0" hangingPunct="1">
      <a:defRPr sz="9200" kern="1200">
        <a:solidFill>
          <a:schemeClr val="tx1"/>
        </a:solidFill>
        <a:latin typeface="+mn-lt"/>
        <a:ea typeface="+mn-ea"/>
        <a:cs typeface="+mn-cs"/>
      </a:defRPr>
    </a:lvl7pPr>
    <a:lvl8pPr marL="16319148" algn="l" defTabSz="2331307" rtl="0" eaLnBrk="1" latinLnBrk="0" hangingPunct="1">
      <a:defRPr sz="9200" kern="1200">
        <a:solidFill>
          <a:schemeClr val="tx1"/>
        </a:solidFill>
        <a:latin typeface="+mn-lt"/>
        <a:ea typeface="+mn-ea"/>
        <a:cs typeface="+mn-cs"/>
      </a:defRPr>
    </a:lvl8pPr>
    <a:lvl9pPr marL="18650455" algn="l" defTabSz="2331307" rtl="0" eaLnBrk="1" latinLnBrk="0" hangingPunct="1">
      <a:defRPr sz="9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072" userDrawn="1">
          <p15:clr>
            <a:srgbClr val="A4A3A4"/>
          </p15:clr>
        </p15:guide>
        <p15:guide id="2" pos="1613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ot" initials="r" lastIdx="9" clrIdx="0"/>
  <p:cmAuthor id="1" name="Marco Castellaro" initials="" lastIdx="4" clrIdx="1"/>
  <p:cmAuthor id="2" name="Michael Chappell" initials="" lastIdx="2"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8FB"/>
    <a:srgbClr val="254061"/>
    <a:srgbClr val="EFFFFF"/>
    <a:srgbClr val="F2F2F2"/>
    <a:srgbClr val="FFCCCC"/>
    <a:srgbClr val="FFFFCC"/>
    <a:srgbClr val="FFFF99"/>
    <a:srgbClr val="FFFF66"/>
    <a:srgbClr val="CC1510"/>
    <a:srgbClr val="FF656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FB254C-B6FF-4EA7-B97D-EACAFD544058}" v="376" dt="2020-07-15T08:54:00.621"/>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2" autoAdjust="0"/>
    <p:restoredTop sz="95226" autoAdjust="0"/>
  </p:normalViewPr>
  <p:slideViewPr>
    <p:cSldViewPr snapToGrid="0" snapToObjects="1">
      <p:cViewPr varScale="1">
        <p:scale>
          <a:sx n="20" d="100"/>
          <a:sy n="20" d="100"/>
        </p:scale>
        <p:origin x="120" y="96"/>
      </p:cViewPr>
      <p:guideLst>
        <p:guide orient="horz" pos="9072"/>
        <p:guide pos="1613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5010" y="0"/>
            <a:ext cx="2971800" cy="457200"/>
          </a:xfrm>
          <a:prstGeom prst="rect">
            <a:avLst/>
          </a:prstGeom>
        </p:spPr>
        <p:txBody>
          <a:bodyPr vert="horz" lIns="91440" tIns="45720" rIns="91440" bIns="45720" rtlCol="0"/>
          <a:lstStyle>
            <a:lvl1pPr algn="r">
              <a:defRPr sz="1200"/>
            </a:lvl1pPr>
          </a:lstStyle>
          <a:p>
            <a:fld id="{9CA34CBC-3056-4C2D-BA41-E1DDF617D72A}" type="datetimeFigureOut">
              <a:rPr lang="it-IT" smtClean="0"/>
              <a:pPr/>
              <a:t>14/07/2020</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4684"/>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5010" y="8684684"/>
            <a:ext cx="2971800" cy="457200"/>
          </a:xfrm>
          <a:prstGeom prst="rect">
            <a:avLst/>
          </a:prstGeom>
        </p:spPr>
        <p:txBody>
          <a:bodyPr vert="horz" lIns="91440" tIns="45720" rIns="91440" bIns="45720" rtlCol="0" anchor="b"/>
          <a:lstStyle>
            <a:lvl1pPr algn="r">
              <a:defRPr sz="1200"/>
            </a:lvl1pPr>
          </a:lstStyle>
          <a:p>
            <a:fld id="{FB88D924-ECCC-429B-8474-436F3BA9B9C6}" type="slidenum">
              <a:rPr lang="it-IT" smtClean="0"/>
              <a:pPr/>
              <a:t>‹N›</a:t>
            </a:fld>
            <a:endParaRPr lang="it-IT"/>
          </a:p>
        </p:txBody>
      </p:sp>
    </p:spTree>
    <p:extLst>
      <p:ext uri="{BB962C8B-B14F-4D97-AF65-F5344CB8AC3E}">
        <p14:creationId xmlns:p14="http://schemas.microsoft.com/office/powerpoint/2010/main" val="1874081267"/>
      </p:ext>
    </p:extLst>
  </p:cSld>
  <p:clrMap bg1="lt1" tx1="dk1" bg2="lt2" tx2="dk2" accent1="accent1" accent2="accent2" accent3="accent3" accent4="accent4" accent5="accent5" accent6="accent6" hlink="hlink" folHlink="folHlink"/>
  <p:notesStyle>
    <a:lvl1pPr marL="0" algn="l" defTabSz="866303" rtl="0" eaLnBrk="1" latinLnBrk="0" hangingPunct="1">
      <a:defRPr sz="1100" kern="1200">
        <a:solidFill>
          <a:schemeClr val="tx1"/>
        </a:solidFill>
        <a:latin typeface="+mn-lt"/>
        <a:ea typeface="+mn-ea"/>
        <a:cs typeface="+mn-cs"/>
      </a:defRPr>
    </a:lvl1pPr>
    <a:lvl2pPr marL="433151" algn="l" defTabSz="866303" rtl="0" eaLnBrk="1" latinLnBrk="0" hangingPunct="1">
      <a:defRPr sz="1100" kern="1200">
        <a:solidFill>
          <a:schemeClr val="tx1"/>
        </a:solidFill>
        <a:latin typeface="+mn-lt"/>
        <a:ea typeface="+mn-ea"/>
        <a:cs typeface="+mn-cs"/>
      </a:defRPr>
    </a:lvl2pPr>
    <a:lvl3pPr marL="866303" algn="l" defTabSz="866303" rtl="0" eaLnBrk="1" latinLnBrk="0" hangingPunct="1">
      <a:defRPr sz="1100" kern="1200">
        <a:solidFill>
          <a:schemeClr val="tx1"/>
        </a:solidFill>
        <a:latin typeface="+mn-lt"/>
        <a:ea typeface="+mn-ea"/>
        <a:cs typeface="+mn-cs"/>
      </a:defRPr>
    </a:lvl3pPr>
    <a:lvl4pPr marL="1299454" algn="l" defTabSz="866303" rtl="0" eaLnBrk="1" latinLnBrk="0" hangingPunct="1">
      <a:defRPr sz="1100" kern="1200">
        <a:solidFill>
          <a:schemeClr val="tx1"/>
        </a:solidFill>
        <a:latin typeface="+mn-lt"/>
        <a:ea typeface="+mn-ea"/>
        <a:cs typeface="+mn-cs"/>
      </a:defRPr>
    </a:lvl4pPr>
    <a:lvl5pPr marL="1732605" algn="l" defTabSz="866303" rtl="0" eaLnBrk="1" latinLnBrk="0" hangingPunct="1">
      <a:defRPr sz="1100" kern="1200">
        <a:solidFill>
          <a:schemeClr val="tx1"/>
        </a:solidFill>
        <a:latin typeface="+mn-lt"/>
        <a:ea typeface="+mn-ea"/>
        <a:cs typeface="+mn-cs"/>
      </a:defRPr>
    </a:lvl5pPr>
    <a:lvl6pPr marL="2165756" algn="l" defTabSz="866303" rtl="0" eaLnBrk="1" latinLnBrk="0" hangingPunct="1">
      <a:defRPr sz="1100" kern="1200">
        <a:solidFill>
          <a:schemeClr val="tx1"/>
        </a:solidFill>
        <a:latin typeface="+mn-lt"/>
        <a:ea typeface="+mn-ea"/>
        <a:cs typeface="+mn-cs"/>
      </a:defRPr>
    </a:lvl6pPr>
    <a:lvl7pPr marL="2598908" algn="l" defTabSz="866303" rtl="0" eaLnBrk="1" latinLnBrk="0" hangingPunct="1">
      <a:defRPr sz="1100" kern="1200">
        <a:solidFill>
          <a:schemeClr val="tx1"/>
        </a:solidFill>
        <a:latin typeface="+mn-lt"/>
        <a:ea typeface="+mn-ea"/>
        <a:cs typeface="+mn-cs"/>
      </a:defRPr>
    </a:lvl7pPr>
    <a:lvl8pPr marL="3032059" algn="l" defTabSz="866303" rtl="0" eaLnBrk="1" latinLnBrk="0" hangingPunct="1">
      <a:defRPr sz="1100" kern="1200">
        <a:solidFill>
          <a:schemeClr val="tx1"/>
        </a:solidFill>
        <a:latin typeface="+mn-lt"/>
        <a:ea typeface="+mn-ea"/>
        <a:cs typeface="+mn-cs"/>
      </a:defRPr>
    </a:lvl8pPr>
    <a:lvl9pPr marL="3465210" algn="l" defTabSz="866303"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FB88D924-ECCC-429B-8474-436F3BA9B9C6}" type="slidenum">
              <a:rPr lang="it-IT" smtClean="0"/>
              <a:pPr/>
              <a:t>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3840480" y="8947789"/>
            <a:ext cx="43525440" cy="6174105"/>
          </a:xfrm>
        </p:spPr>
        <p:txBody>
          <a:bodyPr/>
          <a:lstStyle/>
          <a:p>
            <a:r>
              <a:rPr lang="it-IT"/>
              <a:t>Fare clic per modificare stile</a:t>
            </a:r>
          </a:p>
        </p:txBody>
      </p:sp>
      <p:sp>
        <p:nvSpPr>
          <p:cNvPr id="3" name="Sottotitolo 2"/>
          <p:cNvSpPr>
            <a:spLocks noGrp="1"/>
          </p:cNvSpPr>
          <p:nvPr>
            <p:ph type="subTitle" idx="1"/>
          </p:nvPr>
        </p:nvSpPr>
        <p:spPr>
          <a:xfrm>
            <a:off x="7680971" y="16322042"/>
            <a:ext cx="35844482" cy="7360920"/>
          </a:xfrm>
        </p:spPr>
        <p:txBody>
          <a:bodyPr/>
          <a:lstStyle>
            <a:lvl1pPr marL="0" indent="0" algn="ctr">
              <a:buNone/>
              <a:defRPr>
                <a:solidFill>
                  <a:schemeClr val="tx1">
                    <a:tint val="75000"/>
                  </a:schemeClr>
                </a:solidFill>
              </a:defRPr>
            </a:lvl1pPr>
            <a:lvl2pPr marL="500200" indent="0" algn="ctr">
              <a:buNone/>
              <a:defRPr>
                <a:solidFill>
                  <a:schemeClr val="tx1">
                    <a:tint val="75000"/>
                  </a:schemeClr>
                </a:solidFill>
              </a:defRPr>
            </a:lvl2pPr>
            <a:lvl3pPr marL="1000400" indent="0" algn="ctr">
              <a:buNone/>
              <a:defRPr>
                <a:solidFill>
                  <a:schemeClr val="tx1">
                    <a:tint val="75000"/>
                  </a:schemeClr>
                </a:solidFill>
              </a:defRPr>
            </a:lvl3pPr>
            <a:lvl4pPr marL="1500600" indent="0" algn="ctr">
              <a:buNone/>
              <a:defRPr>
                <a:solidFill>
                  <a:schemeClr val="tx1">
                    <a:tint val="75000"/>
                  </a:schemeClr>
                </a:solidFill>
              </a:defRPr>
            </a:lvl4pPr>
            <a:lvl5pPr marL="2000800" indent="0" algn="ctr">
              <a:buNone/>
              <a:defRPr>
                <a:solidFill>
                  <a:schemeClr val="tx1">
                    <a:tint val="75000"/>
                  </a:schemeClr>
                </a:solidFill>
              </a:defRPr>
            </a:lvl5pPr>
            <a:lvl6pPr marL="2501000" indent="0" algn="ctr">
              <a:buNone/>
              <a:defRPr>
                <a:solidFill>
                  <a:schemeClr val="tx1">
                    <a:tint val="75000"/>
                  </a:schemeClr>
                </a:solidFill>
              </a:defRPr>
            </a:lvl6pPr>
            <a:lvl7pPr marL="3001200" indent="0" algn="ctr">
              <a:buNone/>
              <a:defRPr>
                <a:solidFill>
                  <a:schemeClr val="tx1">
                    <a:tint val="75000"/>
                  </a:schemeClr>
                </a:solidFill>
              </a:defRPr>
            </a:lvl7pPr>
            <a:lvl8pPr marL="3501399" indent="0" algn="ctr">
              <a:buNone/>
              <a:defRPr>
                <a:solidFill>
                  <a:schemeClr val="tx1">
                    <a:tint val="75000"/>
                  </a:schemeClr>
                </a:solidFill>
              </a:defRPr>
            </a:lvl8pPr>
            <a:lvl9pPr marL="4001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3455894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3630282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141777731" y="8614413"/>
            <a:ext cx="43996613" cy="183502934"/>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9779002" y="8614413"/>
            <a:ext cx="131145282" cy="18350293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1787915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1329887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4044951" y="18508987"/>
            <a:ext cx="43525440" cy="5720715"/>
          </a:xfrm>
        </p:spPr>
        <p:txBody>
          <a:bodyPr anchor="t"/>
          <a:lstStyle>
            <a:lvl1pPr algn="l">
              <a:defRPr sz="4377" b="1" cap="all"/>
            </a:lvl1pPr>
          </a:lstStyle>
          <a:p>
            <a:r>
              <a:rPr lang="it-IT"/>
              <a:t>Fare clic per modificare stile</a:t>
            </a:r>
          </a:p>
        </p:txBody>
      </p:sp>
      <p:sp>
        <p:nvSpPr>
          <p:cNvPr id="3" name="Segnaposto testo 2"/>
          <p:cNvSpPr>
            <a:spLocks noGrp="1"/>
          </p:cNvSpPr>
          <p:nvPr>
            <p:ph type="body" idx="1"/>
          </p:nvPr>
        </p:nvSpPr>
        <p:spPr>
          <a:xfrm>
            <a:off x="4044951" y="12208198"/>
            <a:ext cx="43525440" cy="6300784"/>
          </a:xfrm>
        </p:spPr>
        <p:txBody>
          <a:bodyPr anchor="b"/>
          <a:lstStyle>
            <a:lvl1pPr marL="0" indent="0">
              <a:buNone/>
              <a:defRPr sz="2189">
                <a:solidFill>
                  <a:schemeClr val="tx1">
                    <a:tint val="75000"/>
                  </a:schemeClr>
                </a:solidFill>
              </a:defRPr>
            </a:lvl1pPr>
            <a:lvl2pPr marL="500200" indent="0">
              <a:buNone/>
              <a:defRPr sz="1974">
                <a:solidFill>
                  <a:schemeClr val="tx1">
                    <a:tint val="75000"/>
                  </a:schemeClr>
                </a:solidFill>
              </a:defRPr>
            </a:lvl2pPr>
            <a:lvl3pPr marL="1000400" indent="0">
              <a:buNone/>
              <a:defRPr sz="1738">
                <a:solidFill>
                  <a:schemeClr val="tx1">
                    <a:tint val="75000"/>
                  </a:schemeClr>
                </a:solidFill>
              </a:defRPr>
            </a:lvl3pPr>
            <a:lvl4pPr marL="1500600" indent="0">
              <a:buNone/>
              <a:defRPr sz="1523">
                <a:solidFill>
                  <a:schemeClr val="tx1">
                    <a:tint val="75000"/>
                  </a:schemeClr>
                </a:solidFill>
              </a:defRPr>
            </a:lvl4pPr>
            <a:lvl5pPr marL="2000800" indent="0">
              <a:buNone/>
              <a:defRPr sz="1523">
                <a:solidFill>
                  <a:schemeClr val="tx1">
                    <a:tint val="75000"/>
                  </a:schemeClr>
                </a:solidFill>
              </a:defRPr>
            </a:lvl5pPr>
            <a:lvl6pPr marL="2501000" indent="0">
              <a:buNone/>
              <a:defRPr sz="1523">
                <a:solidFill>
                  <a:schemeClr val="tx1">
                    <a:tint val="75000"/>
                  </a:schemeClr>
                </a:solidFill>
              </a:defRPr>
            </a:lvl6pPr>
            <a:lvl7pPr marL="3001200" indent="0">
              <a:buNone/>
              <a:defRPr sz="1523">
                <a:solidFill>
                  <a:schemeClr val="tx1">
                    <a:tint val="75000"/>
                  </a:schemeClr>
                </a:solidFill>
              </a:defRPr>
            </a:lvl7pPr>
            <a:lvl8pPr marL="3501399" indent="0">
              <a:buNone/>
              <a:defRPr sz="1523">
                <a:solidFill>
                  <a:schemeClr val="tx1">
                    <a:tint val="75000"/>
                  </a:schemeClr>
                </a:solidFill>
              </a:defRPr>
            </a:lvl8pPr>
            <a:lvl9pPr marL="4001600" indent="0">
              <a:buNone/>
              <a:defRPr sz="1523">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1853846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9779011" y="50179607"/>
            <a:ext cx="87566500" cy="141937740"/>
          </a:xfrm>
        </p:spPr>
        <p:txBody>
          <a:bodyPr/>
          <a:lstStyle>
            <a:lvl1pPr>
              <a:defRPr sz="3068"/>
            </a:lvl1pPr>
            <a:lvl2pPr>
              <a:defRPr sz="2618"/>
            </a:lvl2pPr>
            <a:lvl3pPr>
              <a:defRPr sz="2189"/>
            </a:lvl3pPr>
            <a:lvl4pPr>
              <a:defRPr sz="1974"/>
            </a:lvl4pPr>
            <a:lvl5pPr>
              <a:defRPr sz="1974"/>
            </a:lvl5pPr>
            <a:lvl6pPr>
              <a:defRPr sz="1974"/>
            </a:lvl6pPr>
            <a:lvl7pPr>
              <a:defRPr sz="1974"/>
            </a:lvl7pPr>
            <a:lvl8pPr>
              <a:defRPr sz="1974"/>
            </a:lvl8pPr>
            <a:lvl9pPr>
              <a:defRPr sz="1974"/>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98198954" y="50179607"/>
            <a:ext cx="87575394" cy="141937740"/>
          </a:xfrm>
        </p:spPr>
        <p:txBody>
          <a:bodyPr/>
          <a:lstStyle>
            <a:lvl1pPr>
              <a:defRPr sz="3068"/>
            </a:lvl1pPr>
            <a:lvl2pPr>
              <a:defRPr sz="2618"/>
            </a:lvl2pPr>
            <a:lvl3pPr>
              <a:defRPr sz="2189"/>
            </a:lvl3pPr>
            <a:lvl4pPr>
              <a:defRPr sz="1974"/>
            </a:lvl4pPr>
            <a:lvl5pPr>
              <a:defRPr sz="1974"/>
            </a:lvl5pPr>
            <a:lvl6pPr>
              <a:defRPr sz="1974"/>
            </a:lvl6pPr>
            <a:lvl7pPr>
              <a:defRPr sz="1974"/>
            </a:lvl7pPr>
            <a:lvl8pPr>
              <a:defRPr sz="1974"/>
            </a:lvl8pPr>
            <a:lvl9pPr>
              <a:defRPr sz="1974"/>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707501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560320" y="1153481"/>
            <a:ext cx="46085760" cy="480060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2560320" y="6447479"/>
            <a:ext cx="22625052" cy="2687001"/>
          </a:xfrm>
        </p:spPr>
        <p:txBody>
          <a:bodyPr anchor="b"/>
          <a:lstStyle>
            <a:lvl1pPr marL="0" indent="0">
              <a:buNone/>
              <a:defRPr sz="2618" b="1"/>
            </a:lvl1pPr>
            <a:lvl2pPr marL="500200" indent="0">
              <a:buNone/>
              <a:defRPr sz="2189" b="1"/>
            </a:lvl2pPr>
            <a:lvl3pPr marL="1000400" indent="0">
              <a:buNone/>
              <a:defRPr sz="1974" b="1"/>
            </a:lvl3pPr>
            <a:lvl4pPr marL="1500600" indent="0">
              <a:buNone/>
              <a:defRPr sz="1738" b="1"/>
            </a:lvl4pPr>
            <a:lvl5pPr marL="2000800" indent="0">
              <a:buNone/>
              <a:defRPr sz="1738" b="1"/>
            </a:lvl5pPr>
            <a:lvl6pPr marL="2501000" indent="0">
              <a:buNone/>
              <a:defRPr sz="1738" b="1"/>
            </a:lvl6pPr>
            <a:lvl7pPr marL="3001200" indent="0">
              <a:buNone/>
              <a:defRPr sz="1738" b="1"/>
            </a:lvl7pPr>
            <a:lvl8pPr marL="3501399" indent="0">
              <a:buNone/>
              <a:defRPr sz="1738" b="1"/>
            </a:lvl8pPr>
            <a:lvl9pPr marL="4001600" indent="0">
              <a:buNone/>
              <a:defRPr sz="1738" b="1"/>
            </a:lvl9pPr>
          </a:lstStyle>
          <a:p>
            <a:pPr lvl="0"/>
            <a:r>
              <a:rPr lang="it-IT"/>
              <a:t>Fare clic per modificare gli stili del testo dello schema</a:t>
            </a:r>
          </a:p>
        </p:txBody>
      </p:sp>
      <p:sp>
        <p:nvSpPr>
          <p:cNvPr id="4" name="Segnaposto contenuto 3"/>
          <p:cNvSpPr>
            <a:spLocks noGrp="1"/>
          </p:cNvSpPr>
          <p:nvPr>
            <p:ph sz="half" idx="2"/>
          </p:nvPr>
        </p:nvSpPr>
        <p:spPr>
          <a:xfrm>
            <a:off x="2560320" y="9134477"/>
            <a:ext cx="22625052" cy="16595410"/>
          </a:xfrm>
        </p:spPr>
        <p:txBody>
          <a:bodyPr/>
          <a:lstStyle>
            <a:lvl1pPr>
              <a:defRPr sz="2618"/>
            </a:lvl1pPr>
            <a:lvl2pPr>
              <a:defRPr sz="2189"/>
            </a:lvl2pPr>
            <a:lvl3pPr>
              <a:defRPr sz="1974"/>
            </a:lvl3pPr>
            <a:lvl4pPr>
              <a:defRPr sz="1738"/>
            </a:lvl4pPr>
            <a:lvl5pPr>
              <a:defRPr sz="1738"/>
            </a:lvl5pPr>
            <a:lvl6pPr>
              <a:defRPr sz="1738"/>
            </a:lvl6pPr>
            <a:lvl7pPr>
              <a:defRPr sz="1738"/>
            </a:lvl7pPr>
            <a:lvl8pPr>
              <a:defRPr sz="1738"/>
            </a:lvl8pPr>
            <a:lvl9pPr>
              <a:defRPr sz="1738"/>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26012145" y="6447479"/>
            <a:ext cx="22633940" cy="2687001"/>
          </a:xfrm>
        </p:spPr>
        <p:txBody>
          <a:bodyPr anchor="b"/>
          <a:lstStyle>
            <a:lvl1pPr marL="0" indent="0">
              <a:buNone/>
              <a:defRPr sz="2618" b="1"/>
            </a:lvl1pPr>
            <a:lvl2pPr marL="500200" indent="0">
              <a:buNone/>
              <a:defRPr sz="2189" b="1"/>
            </a:lvl2pPr>
            <a:lvl3pPr marL="1000400" indent="0">
              <a:buNone/>
              <a:defRPr sz="1974" b="1"/>
            </a:lvl3pPr>
            <a:lvl4pPr marL="1500600" indent="0">
              <a:buNone/>
              <a:defRPr sz="1738" b="1"/>
            </a:lvl4pPr>
            <a:lvl5pPr marL="2000800" indent="0">
              <a:buNone/>
              <a:defRPr sz="1738" b="1"/>
            </a:lvl5pPr>
            <a:lvl6pPr marL="2501000" indent="0">
              <a:buNone/>
              <a:defRPr sz="1738" b="1"/>
            </a:lvl6pPr>
            <a:lvl7pPr marL="3001200" indent="0">
              <a:buNone/>
              <a:defRPr sz="1738" b="1"/>
            </a:lvl7pPr>
            <a:lvl8pPr marL="3501399" indent="0">
              <a:buNone/>
              <a:defRPr sz="1738" b="1"/>
            </a:lvl8pPr>
            <a:lvl9pPr marL="4001600" indent="0">
              <a:buNone/>
              <a:defRPr sz="1738" b="1"/>
            </a:lvl9pPr>
          </a:lstStyle>
          <a:p>
            <a:pPr lvl="0"/>
            <a:r>
              <a:rPr lang="it-IT"/>
              <a:t>Fare clic per modificare gli stili del testo dello schema</a:t>
            </a:r>
          </a:p>
        </p:txBody>
      </p:sp>
      <p:sp>
        <p:nvSpPr>
          <p:cNvPr id="6" name="Segnaposto contenuto 5"/>
          <p:cNvSpPr>
            <a:spLocks noGrp="1"/>
          </p:cNvSpPr>
          <p:nvPr>
            <p:ph sz="quarter" idx="4"/>
          </p:nvPr>
        </p:nvSpPr>
        <p:spPr>
          <a:xfrm>
            <a:off x="26012145" y="9134477"/>
            <a:ext cx="22633940" cy="16595410"/>
          </a:xfrm>
        </p:spPr>
        <p:txBody>
          <a:bodyPr/>
          <a:lstStyle>
            <a:lvl1pPr>
              <a:defRPr sz="2618"/>
            </a:lvl1pPr>
            <a:lvl2pPr>
              <a:defRPr sz="2189"/>
            </a:lvl2pPr>
            <a:lvl3pPr>
              <a:defRPr sz="1974"/>
            </a:lvl3pPr>
            <a:lvl4pPr>
              <a:defRPr sz="1738"/>
            </a:lvl4pPr>
            <a:lvl5pPr>
              <a:defRPr sz="1738"/>
            </a:lvl5pPr>
            <a:lvl6pPr>
              <a:defRPr sz="1738"/>
            </a:lvl6pPr>
            <a:lvl7pPr>
              <a:defRPr sz="1738"/>
            </a:lvl7pPr>
            <a:lvl8pPr>
              <a:defRPr sz="1738"/>
            </a:lvl8pPr>
            <a:lvl9pPr>
              <a:defRPr sz="1738"/>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2108573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4289167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1885513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560325" y="1146812"/>
            <a:ext cx="16846553" cy="4880610"/>
          </a:xfrm>
        </p:spPr>
        <p:txBody>
          <a:bodyPr anchor="b"/>
          <a:lstStyle>
            <a:lvl1pPr algn="l">
              <a:defRPr sz="2189" b="1"/>
            </a:lvl1pPr>
          </a:lstStyle>
          <a:p>
            <a:r>
              <a:rPr lang="it-IT"/>
              <a:t>Fare clic per modificare stile</a:t>
            </a:r>
          </a:p>
        </p:txBody>
      </p:sp>
      <p:sp>
        <p:nvSpPr>
          <p:cNvPr id="3" name="Segnaposto contenuto 2"/>
          <p:cNvSpPr>
            <a:spLocks noGrp="1"/>
          </p:cNvSpPr>
          <p:nvPr>
            <p:ph idx="1"/>
          </p:nvPr>
        </p:nvSpPr>
        <p:spPr>
          <a:xfrm>
            <a:off x="20020282" y="1146814"/>
            <a:ext cx="28625801" cy="24583074"/>
          </a:xfrm>
        </p:spPr>
        <p:txBody>
          <a:bodyPr/>
          <a:lstStyle>
            <a:lvl1pPr>
              <a:defRPr sz="3497"/>
            </a:lvl1pPr>
            <a:lvl2pPr>
              <a:defRPr sz="3068"/>
            </a:lvl2pPr>
            <a:lvl3pPr>
              <a:defRPr sz="2618"/>
            </a:lvl3pPr>
            <a:lvl4pPr>
              <a:defRPr sz="2189"/>
            </a:lvl4pPr>
            <a:lvl5pPr>
              <a:defRPr sz="2189"/>
            </a:lvl5pPr>
            <a:lvl6pPr>
              <a:defRPr sz="2189"/>
            </a:lvl6pPr>
            <a:lvl7pPr>
              <a:defRPr sz="2189"/>
            </a:lvl7pPr>
            <a:lvl8pPr>
              <a:defRPr sz="2189"/>
            </a:lvl8pPr>
            <a:lvl9pPr>
              <a:defRPr sz="2189"/>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2560325" y="6027424"/>
            <a:ext cx="16846553" cy="19702465"/>
          </a:xfrm>
        </p:spPr>
        <p:txBody>
          <a:bodyPr/>
          <a:lstStyle>
            <a:lvl1pPr marL="0" indent="0">
              <a:buNone/>
              <a:defRPr sz="1523"/>
            </a:lvl1pPr>
            <a:lvl2pPr marL="500200" indent="0">
              <a:buNone/>
              <a:defRPr sz="1330"/>
            </a:lvl2pPr>
            <a:lvl3pPr marL="1000400" indent="0">
              <a:buNone/>
              <a:defRPr sz="1094"/>
            </a:lvl3pPr>
            <a:lvl4pPr marL="1500600" indent="0">
              <a:buNone/>
              <a:defRPr sz="965"/>
            </a:lvl4pPr>
            <a:lvl5pPr marL="2000800" indent="0">
              <a:buNone/>
              <a:defRPr sz="965"/>
            </a:lvl5pPr>
            <a:lvl6pPr marL="2501000" indent="0">
              <a:buNone/>
              <a:defRPr sz="965"/>
            </a:lvl6pPr>
            <a:lvl7pPr marL="3001200" indent="0">
              <a:buNone/>
              <a:defRPr sz="965"/>
            </a:lvl7pPr>
            <a:lvl8pPr marL="3501399" indent="0">
              <a:buNone/>
              <a:defRPr sz="965"/>
            </a:lvl8pPr>
            <a:lvl9pPr marL="4001600" indent="0">
              <a:buNone/>
              <a:defRPr sz="965"/>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3824931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0036820" y="20162524"/>
            <a:ext cx="30723840" cy="2380299"/>
          </a:xfrm>
        </p:spPr>
        <p:txBody>
          <a:bodyPr anchor="b"/>
          <a:lstStyle>
            <a:lvl1pPr algn="l">
              <a:defRPr sz="2189" b="1"/>
            </a:lvl1pPr>
          </a:lstStyle>
          <a:p>
            <a:r>
              <a:rPr lang="it-IT"/>
              <a:t>Fare clic per modificare stile</a:t>
            </a:r>
          </a:p>
        </p:txBody>
      </p:sp>
      <p:sp>
        <p:nvSpPr>
          <p:cNvPr id="3" name="Segnaposto immagine 2"/>
          <p:cNvSpPr>
            <a:spLocks noGrp="1"/>
          </p:cNvSpPr>
          <p:nvPr>
            <p:ph type="pic" idx="1"/>
          </p:nvPr>
        </p:nvSpPr>
        <p:spPr>
          <a:xfrm>
            <a:off x="10036820" y="2573656"/>
            <a:ext cx="30723840" cy="17282160"/>
          </a:xfrm>
        </p:spPr>
        <p:txBody>
          <a:bodyPr/>
          <a:lstStyle>
            <a:lvl1pPr marL="0" indent="0">
              <a:buNone/>
              <a:defRPr sz="3497"/>
            </a:lvl1pPr>
            <a:lvl2pPr marL="500200" indent="0">
              <a:buNone/>
              <a:defRPr sz="3068"/>
            </a:lvl2pPr>
            <a:lvl3pPr marL="1000400" indent="0">
              <a:buNone/>
              <a:defRPr sz="2618"/>
            </a:lvl3pPr>
            <a:lvl4pPr marL="1500600" indent="0">
              <a:buNone/>
              <a:defRPr sz="2189"/>
            </a:lvl4pPr>
            <a:lvl5pPr marL="2000800" indent="0">
              <a:buNone/>
              <a:defRPr sz="2189"/>
            </a:lvl5pPr>
            <a:lvl6pPr marL="2501000" indent="0">
              <a:buNone/>
              <a:defRPr sz="2189"/>
            </a:lvl6pPr>
            <a:lvl7pPr marL="3001200" indent="0">
              <a:buNone/>
              <a:defRPr sz="2189"/>
            </a:lvl7pPr>
            <a:lvl8pPr marL="3501399" indent="0">
              <a:buNone/>
              <a:defRPr sz="2189"/>
            </a:lvl8pPr>
            <a:lvl9pPr marL="4001600" indent="0">
              <a:buNone/>
              <a:defRPr sz="2189"/>
            </a:lvl9pPr>
          </a:lstStyle>
          <a:p>
            <a:endParaRPr lang="it-IT"/>
          </a:p>
        </p:txBody>
      </p:sp>
      <p:sp>
        <p:nvSpPr>
          <p:cNvPr id="4" name="Segnaposto testo 3"/>
          <p:cNvSpPr>
            <a:spLocks noGrp="1"/>
          </p:cNvSpPr>
          <p:nvPr>
            <p:ph type="body" sz="half" idx="2"/>
          </p:nvPr>
        </p:nvSpPr>
        <p:spPr>
          <a:xfrm>
            <a:off x="10036820" y="22542822"/>
            <a:ext cx="30723840" cy="3380420"/>
          </a:xfrm>
        </p:spPr>
        <p:txBody>
          <a:bodyPr/>
          <a:lstStyle>
            <a:lvl1pPr marL="0" indent="0">
              <a:buNone/>
              <a:defRPr sz="1523"/>
            </a:lvl1pPr>
            <a:lvl2pPr marL="500200" indent="0">
              <a:buNone/>
              <a:defRPr sz="1330"/>
            </a:lvl2pPr>
            <a:lvl3pPr marL="1000400" indent="0">
              <a:buNone/>
              <a:defRPr sz="1094"/>
            </a:lvl3pPr>
            <a:lvl4pPr marL="1500600" indent="0">
              <a:buNone/>
              <a:defRPr sz="965"/>
            </a:lvl4pPr>
            <a:lvl5pPr marL="2000800" indent="0">
              <a:buNone/>
              <a:defRPr sz="965"/>
            </a:lvl5pPr>
            <a:lvl6pPr marL="2501000" indent="0">
              <a:buNone/>
              <a:defRPr sz="965"/>
            </a:lvl6pPr>
            <a:lvl7pPr marL="3001200" indent="0">
              <a:buNone/>
              <a:defRPr sz="965"/>
            </a:lvl7pPr>
            <a:lvl8pPr marL="3501399" indent="0">
              <a:buNone/>
              <a:defRPr sz="965"/>
            </a:lvl8pPr>
            <a:lvl9pPr marL="4001600" indent="0">
              <a:buNone/>
              <a:defRPr sz="965"/>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4458ABD3-DD09-DB46-BC04-6ABE2E94D2B2}" type="datetimeFigureOut">
              <a:rPr lang="it-IT" smtClean="0"/>
              <a:pPr/>
              <a:t>14/07/2020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9EFE88D-0AC3-F940-86D5-A6B5875CB636}" type="slidenum">
              <a:rPr lang="it-IT" smtClean="0"/>
              <a:pPr/>
              <a:t>‹N›</a:t>
            </a:fld>
            <a:endParaRPr lang="it-IT"/>
          </a:p>
        </p:txBody>
      </p:sp>
    </p:spTree>
    <p:extLst>
      <p:ext uri="{BB962C8B-B14F-4D97-AF65-F5344CB8AC3E}">
        <p14:creationId xmlns:p14="http://schemas.microsoft.com/office/powerpoint/2010/main" val="3400187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2560320" y="1153481"/>
            <a:ext cx="46085760" cy="4800600"/>
          </a:xfrm>
          <a:prstGeom prst="rect">
            <a:avLst/>
          </a:prstGeom>
        </p:spPr>
        <p:txBody>
          <a:bodyPr vert="horz" lIns="466261" tIns="233131" rIns="466261" bIns="233131" rtlCol="0" anchor="ctr">
            <a:normAutofit/>
          </a:bodyPr>
          <a:lstStyle/>
          <a:p>
            <a:r>
              <a:rPr lang="it-IT"/>
              <a:t>Fare clic per modificare stile</a:t>
            </a:r>
          </a:p>
        </p:txBody>
      </p:sp>
      <p:sp>
        <p:nvSpPr>
          <p:cNvPr id="3" name="Segnaposto testo 2"/>
          <p:cNvSpPr>
            <a:spLocks noGrp="1"/>
          </p:cNvSpPr>
          <p:nvPr>
            <p:ph type="body" idx="1"/>
          </p:nvPr>
        </p:nvSpPr>
        <p:spPr>
          <a:xfrm>
            <a:off x="2560320" y="6720845"/>
            <a:ext cx="46085760" cy="19009045"/>
          </a:xfrm>
          <a:prstGeom prst="rect">
            <a:avLst/>
          </a:prstGeom>
        </p:spPr>
        <p:txBody>
          <a:bodyPr vert="horz" lIns="466261" tIns="233131" rIns="466261" bIns="233131"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2560321" y="26696674"/>
            <a:ext cx="11948162" cy="1533525"/>
          </a:xfrm>
          <a:prstGeom prst="rect">
            <a:avLst/>
          </a:prstGeom>
        </p:spPr>
        <p:txBody>
          <a:bodyPr vert="horz" lIns="466261" tIns="233131" rIns="466261" bIns="233131" rtlCol="0" anchor="ctr"/>
          <a:lstStyle>
            <a:lvl1pPr algn="l">
              <a:defRPr sz="1330">
                <a:solidFill>
                  <a:schemeClr val="tx1">
                    <a:tint val="75000"/>
                  </a:schemeClr>
                </a:solidFill>
              </a:defRPr>
            </a:lvl1pPr>
          </a:lstStyle>
          <a:p>
            <a:fld id="{4458ABD3-DD09-DB46-BC04-6ABE2E94D2B2}" type="datetimeFigureOut">
              <a:rPr lang="it-IT" smtClean="0"/>
              <a:pPr/>
              <a:t>14/07/2020</a:t>
            </a:fld>
            <a:endParaRPr lang="it-IT"/>
          </a:p>
        </p:txBody>
      </p:sp>
      <p:sp>
        <p:nvSpPr>
          <p:cNvPr id="5" name="Segnaposto piè di pagina 4"/>
          <p:cNvSpPr>
            <a:spLocks noGrp="1"/>
          </p:cNvSpPr>
          <p:nvPr>
            <p:ph type="ftr" sz="quarter" idx="3"/>
          </p:nvPr>
        </p:nvSpPr>
        <p:spPr>
          <a:xfrm>
            <a:off x="17495533" y="26696674"/>
            <a:ext cx="16215358" cy="1533525"/>
          </a:xfrm>
          <a:prstGeom prst="rect">
            <a:avLst/>
          </a:prstGeom>
        </p:spPr>
        <p:txBody>
          <a:bodyPr vert="horz" lIns="466261" tIns="233131" rIns="466261" bIns="233131" rtlCol="0" anchor="ctr"/>
          <a:lstStyle>
            <a:lvl1pPr algn="ctr">
              <a:defRPr sz="133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36697921" y="26696674"/>
            <a:ext cx="11948162" cy="1533525"/>
          </a:xfrm>
          <a:prstGeom prst="rect">
            <a:avLst/>
          </a:prstGeom>
        </p:spPr>
        <p:txBody>
          <a:bodyPr vert="horz" lIns="466261" tIns="233131" rIns="466261" bIns="233131" rtlCol="0" anchor="ctr"/>
          <a:lstStyle>
            <a:lvl1pPr algn="r">
              <a:defRPr sz="1330">
                <a:solidFill>
                  <a:schemeClr val="tx1">
                    <a:tint val="75000"/>
                  </a:schemeClr>
                </a:solidFill>
              </a:defRPr>
            </a:lvl1pPr>
          </a:lstStyle>
          <a:p>
            <a:fld id="{D9EFE88D-0AC3-F940-86D5-A6B5875CB636}" type="slidenum">
              <a:rPr lang="it-IT" smtClean="0"/>
              <a:pPr/>
              <a:t>‹N›</a:t>
            </a:fld>
            <a:endParaRPr lang="it-IT"/>
          </a:p>
        </p:txBody>
      </p:sp>
    </p:spTree>
    <p:extLst>
      <p:ext uri="{BB962C8B-B14F-4D97-AF65-F5344CB8AC3E}">
        <p14:creationId xmlns:p14="http://schemas.microsoft.com/office/powerpoint/2010/main" val="31295308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0200" rtl="0" eaLnBrk="1" latinLnBrk="0" hangingPunct="1">
        <a:spcBef>
          <a:spcPct val="0"/>
        </a:spcBef>
        <a:buNone/>
        <a:defRPr sz="4827" kern="1200">
          <a:solidFill>
            <a:schemeClr val="tx1"/>
          </a:solidFill>
          <a:latin typeface="+mj-lt"/>
          <a:ea typeface="+mj-ea"/>
          <a:cs typeface="+mj-cs"/>
        </a:defRPr>
      </a:lvl1pPr>
    </p:titleStyle>
    <p:bodyStyle>
      <a:lvl1pPr marL="375150" indent="-375150" algn="l" defTabSz="500200" rtl="0" eaLnBrk="1" latinLnBrk="0" hangingPunct="1">
        <a:spcBef>
          <a:spcPct val="20000"/>
        </a:spcBef>
        <a:buFont typeface="Arial"/>
        <a:buChar char="•"/>
        <a:defRPr sz="3497" kern="1200">
          <a:solidFill>
            <a:schemeClr val="tx1"/>
          </a:solidFill>
          <a:latin typeface="+mn-lt"/>
          <a:ea typeface="+mn-ea"/>
          <a:cs typeface="+mn-cs"/>
        </a:defRPr>
      </a:lvl1pPr>
      <a:lvl2pPr marL="812825" indent="-312625" algn="l" defTabSz="500200" rtl="0" eaLnBrk="1" latinLnBrk="0" hangingPunct="1">
        <a:spcBef>
          <a:spcPct val="20000"/>
        </a:spcBef>
        <a:buFont typeface="Arial"/>
        <a:buChar char="–"/>
        <a:defRPr sz="3068" kern="1200">
          <a:solidFill>
            <a:schemeClr val="tx1"/>
          </a:solidFill>
          <a:latin typeface="+mn-lt"/>
          <a:ea typeface="+mn-ea"/>
          <a:cs typeface="+mn-cs"/>
        </a:defRPr>
      </a:lvl2pPr>
      <a:lvl3pPr marL="1250500" indent="-250100" algn="l" defTabSz="500200" rtl="0" eaLnBrk="1" latinLnBrk="0" hangingPunct="1">
        <a:spcBef>
          <a:spcPct val="20000"/>
        </a:spcBef>
        <a:buFont typeface="Arial"/>
        <a:buChar char="•"/>
        <a:defRPr sz="2618" kern="1200">
          <a:solidFill>
            <a:schemeClr val="tx1"/>
          </a:solidFill>
          <a:latin typeface="+mn-lt"/>
          <a:ea typeface="+mn-ea"/>
          <a:cs typeface="+mn-cs"/>
        </a:defRPr>
      </a:lvl3pPr>
      <a:lvl4pPr marL="1750700" indent="-250100" algn="l" defTabSz="500200" rtl="0" eaLnBrk="1" latinLnBrk="0" hangingPunct="1">
        <a:spcBef>
          <a:spcPct val="20000"/>
        </a:spcBef>
        <a:buFont typeface="Arial"/>
        <a:buChar char="–"/>
        <a:defRPr sz="2189" kern="1200">
          <a:solidFill>
            <a:schemeClr val="tx1"/>
          </a:solidFill>
          <a:latin typeface="+mn-lt"/>
          <a:ea typeface="+mn-ea"/>
          <a:cs typeface="+mn-cs"/>
        </a:defRPr>
      </a:lvl4pPr>
      <a:lvl5pPr marL="2250900" indent="-250100" algn="l" defTabSz="500200" rtl="0" eaLnBrk="1" latinLnBrk="0" hangingPunct="1">
        <a:spcBef>
          <a:spcPct val="20000"/>
        </a:spcBef>
        <a:buFont typeface="Arial"/>
        <a:buChar char="»"/>
        <a:defRPr sz="2189" kern="1200">
          <a:solidFill>
            <a:schemeClr val="tx1"/>
          </a:solidFill>
          <a:latin typeface="+mn-lt"/>
          <a:ea typeface="+mn-ea"/>
          <a:cs typeface="+mn-cs"/>
        </a:defRPr>
      </a:lvl5pPr>
      <a:lvl6pPr marL="2751100" indent="-250100" algn="l" defTabSz="500200" rtl="0" eaLnBrk="1" latinLnBrk="0" hangingPunct="1">
        <a:spcBef>
          <a:spcPct val="20000"/>
        </a:spcBef>
        <a:buFont typeface="Arial"/>
        <a:buChar char="•"/>
        <a:defRPr sz="2189" kern="1200">
          <a:solidFill>
            <a:schemeClr val="tx1"/>
          </a:solidFill>
          <a:latin typeface="+mn-lt"/>
          <a:ea typeface="+mn-ea"/>
          <a:cs typeface="+mn-cs"/>
        </a:defRPr>
      </a:lvl6pPr>
      <a:lvl7pPr marL="3251300" indent="-250100" algn="l" defTabSz="500200" rtl="0" eaLnBrk="1" latinLnBrk="0" hangingPunct="1">
        <a:spcBef>
          <a:spcPct val="20000"/>
        </a:spcBef>
        <a:buFont typeface="Arial"/>
        <a:buChar char="•"/>
        <a:defRPr sz="2189" kern="1200">
          <a:solidFill>
            <a:schemeClr val="tx1"/>
          </a:solidFill>
          <a:latin typeface="+mn-lt"/>
          <a:ea typeface="+mn-ea"/>
          <a:cs typeface="+mn-cs"/>
        </a:defRPr>
      </a:lvl7pPr>
      <a:lvl8pPr marL="3751500" indent="-250100" algn="l" defTabSz="500200" rtl="0" eaLnBrk="1" latinLnBrk="0" hangingPunct="1">
        <a:spcBef>
          <a:spcPct val="20000"/>
        </a:spcBef>
        <a:buFont typeface="Arial"/>
        <a:buChar char="•"/>
        <a:defRPr sz="2189" kern="1200">
          <a:solidFill>
            <a:schemeClr val="tx1"/>
          </a:solidFill>
          <a:latin typeface="+mn-lt"/>
          <a:ea typeface="+mn-ea"/>
          <a:cs typeface="+mn-cs"/>
        </a:defRPr>
      </a:lvl8pPr>
      <a:lvl9pPr marL="4251700" indent="-250100" algn="l" defTabSz="500200" rtl="0" eaLnBrk="1" latinLnBrk="0" hangingPunct="1">
        <a:spcBef>
          <a:spcPct val="20000"/>
        </a:spcBef>
        <a:buFont typeface="Arial"/>
        <a:buChar char="•"/>
        <a:defRPr sz="2189" kern="1200">
          <a:solidFill>
            <a:schemeClr val="tx1"/>
          </a:solidFill>
          <a:latin typeface="+mn-lt"/>
          <a:ea typeface="+mn-ea"/>
          <a:cs typeface="+mn-cs"/>
        </a:defRPr>
      </a:lvl9pPr>
    </p:bodyStyle>
    <p:otherStyle>
      <a:defPPr>
        <a:defRPr lang="it-IT"/>
      </a:defPPr>
      <a:lvl1pPr marL="0" algn="l" defTabSz="500200" rtl="0" eaLnBrk="1" latinLnBrk="0" hangingPunct="1">
        <a:defRPr sz="1974" kern="1200">
          <a:solidFill>
            <a:schemeClr val="tx1"/>
          </a:solidFill>
          <a:latin typeface="+mn-lt"/>
          <a:ea typeface="+mn-ea"/>
          <a:cs typeface="+mn-cs"/>
        </a:defRPr>
      </a:lvl1pPr>
      <a:lvl2pPr marL="500200" algn="l" defTabSz="500200" rtl="0" eaLnBrk="1" latinLnBrk="0" hangingPunct="1">
        <a:defRPr sz="1974" kern="1200">
          <a:solidFill>
            <a:schemeClr val="tx1"/>
          </a:solidFill>
          <a:latin typeface="+mn-lt"/>
          <a:ea typeface="+mn-ea"/>
          <a:cs typeface="+mn-cs"/>
        </a:defRPr>
      </a:lvl2pPr>
      <a:lvl3pPr marL="1000400" algn="l" defTabSz="500200" rtl="0" eaLnBrk="1" latinLnBrk="0" hangingPunct="1">
        <a:defRPr sz="1974" kern="1200">
          <a:solidFill>
            <a:schemeClr val="tx1"/>
          </a:solidFill>
          <a:latin typeface="+mn-lt"/>
          <a:ea typeface="+mn-ea"/>
          <a:cs typeface="+mn-cs"/>
        </a:defRPr>
      </a:lvl3pPr>
      <a:lvl4pPr marL="1500600" algn="l" defTabSz="500200" rtl="0" eaLnBrk="1" latinLnBrk="0" hangingPunct="1">
        <a:defRPr sz="1974" kern="1200">
          <a:solidFill>
            <a:schemeClr val="tx1"/>
          </a:solidFill>
          <a:latin typeface="+mn-lt"/>
          <a:ea typeface="+mn-ea"/>
          <a:cs typeface="+mn-cs"/>
        </a:defRPr>
      </a:lvl4pPr>
      <a:lvl5pPr marL="2000800" algn="l" defTabSz="500200" rtl="0" eaLnBrk="1" latinLnBrk="0" hangingPunct="1">
        <a:defRPr sz="1974" kern="1200">
          <a:solidFill>
            <a:schemeClr val="tx1"/>
          </a:solidFill>
          <a:latin typeface="+mn-lt"/>
          <a:ea typeface="+mn-ea"/>
          <a:cs typeface="+mn-cs"/>
        </a:defRPr>
      </a:lvl5pPr>
      <a:lvl6pPr marL="2501000" algn="l" defTabSz="500200" rtl="0" eaLnBrk="1" latinLnBrk="0" hangingPunct="1">
        <a:defRPr sz="1974" kern="1200">
          <a:solidFill>
            <a:schemeClr val="tx1"/>
          </a:solidFill>
          <a:latin typeface="+mn-lt"/>
          <a:ea typeface="+mn-ea"/>
          <a:cs typeface="+mn-cs"/>
        </a:defRPr>
      </a:lvl6pPr>
      <a:lvl7pPr marL="3001200" algn="l" defTabSz="500200" rtl="0" eaLnBrk="1" latinLnBrk="0" hangingPunct="1">
        <a:defRPr sz="1974" kern="1200">
          <a:solidFill>
            <a:schemeClr val="tx1"/>
          </a:solidFill>
          <a:latin typeface="+mn-lt"/>
          <a:ea typeface="+mn-ea"/>
          <a:cs typeface="+mn-cs"/>
        </a:defRPr>
      </a:lvl7pPr>
      <a:lvl8pPr marL="3501399" algn="l" defTabSz="500200" rtl="0" eaLnBrk="1" latinLnBrk="0" hangingPunct="1">
        <a:defRPr sz="1974" kern="1200">
          <a:solidFill>
            <a:schemeClr val="tx1"/>
          </a:solidFill>
          <a:latin typeface="+mn-lt"/>
          <a:ea typeface="+mn-ea"/>
          <a:cs typeface="+mn-cs"/>
        </a:defRPr>
      </a:lvl8pPr>
      <a:lvl9pPr marL="4001600" algn="l" defTabSz="500200" rtl="0" eaLnBrk="1" latinLnBrk="0" hangingPunct="1">
        <a:defRPr sz="197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ttangolo 22">
            <a:extLst>
              <a:ext uri="{FF2B5EF4-FFF2-40B4-BE49-F238E27FC236}">
                <a16:creationId xmlns:a16="http://schemas.microsoft.com/office/drawing/2014/main" id="{2FDB1A47-CDB8-4F26-90F5-D7632F074706}"/>
              </a:ext>
            </a:extLst>
          </p:cNvPr>
          <p:cNvSpPr/>
          <p:nvPr/>
        </p:nvSpPr>
        <p:spPr bwMode="auto">
          <a:xfrm>
            <a:off x="16123" y="3814466"/>
            <a:ext cx="51226384" cy="24970767"/>
          </a:xfrm>
          <a:prstGeom prst="rect">
            <a:avLst/>
          </a:prstGeom>
          <a:solidFill>
            <a:schemeClr val="bg1">
              <a:lumMod val="95000"/>
            </a:schemeClr>
          </a:solidFill>
          <a:ln w="31750" cap="flat" cmpd="sng" algn="ctr">
            <a:noFill/>
            <a:prstDash val="solid"/>
            <a:round/>
            <a:headEnd type="none" w="med" len="med"/>
            <a:tailEnd type="none" w="med" len="med"/>
          </a:ln>
          <a:effectLst/>
        </p:spPr>
        <p:txBody>
          <a:bodyPr rtlCol="0" anchor="ctr">
            <a:prstTxWarp prst="textNoShape">
              <a:avLst/>
            </a:prstTxWarp>
          </a:bodyPr>
          <a:lstStyle/>
          <a:p>
            <a:pPr algn="ctr" defTabSz="4937125"/>
            <a:endParaRPr lang="en-US" sz="4400" b="1" dirty="0">
              <a:ln>
                <a:solidFill>
                  <a:srgbClr val="FF0000"/>
                </a:solidFill>
              </a:ln>
              <a:solidFill>
                <a:schemeClr val="bg1"/>
              </a:solidFill>
              <a:latin typeface="ITC Avant Garde Gothic Demi" pitchFamily="34" charset="0"/>
            </a:endParaRPr>
          </a:p>
        </p:txBody>
      </p:sp>
      <p:sp>
        <p:nvSpPr>
          <p:cNvPr id="4" name="Rettangolo 3">
            <a:extLst>
              <a:ext uri="{FF2B5EF4-FFF2-40B4-BE49-F238E27FC236}">
                <a16:creationId xmlns:a16="http://schemas.microsoft.com/office/drawing/2014/main" id="{3C077EE2-34BF-4170-B2C8-E797680240CB}"/>
              </a:ext>
            </a:extLst>
          </p:cNvPr>
          <p:cNvSpPr/>
          <p:nvPr/>
        </p:nvSpPr>
        <p:spPr bwMode="auto">
          <a:xfrm>
            <a:off x="26543534" y="5268388"/>
            <a:ext cx="24117253" cy="6582228"/>
          </a:xfrm>
          <a:prstGeom prst="rect">
            <a:avLst/>
          </a:prstGeom>
          <a:solidFill>
            <a:schemeClr val="bg1"/>
          </a:solidFill>
          <a:ln w="31750" cap="flat" cmpd="sng" algn="ctr">
            <a:noFill/>
            <a:prstDash val="solid"/>
            <a:round/>
            <a:headEnd type="none" w="med" len="med"/>
            <a:tailEnd type="none" w="med" len="med"/>
          </a:ln>
          <a:effectLst/>
        </p:spPr>
        <p:txBody>
          <a:bodyPr rtlCol="0" anchor="ctr">
            <a:prstTxWarp prst="textNoShape">
              <a:avLst/>
            </a:prstTxWarp>
          </a:bodyPr>
          <a:lstStyle/>
          <a:p>
            <a:pPr algn="ctr" defTabSz="4937125"/>
            <a:endParaRPr lang="en-US" sz="4400" b="1" dirty="0">
              <a:ln>
                <a:solidFill>
                  <a:srgbClr val="FF0000"/>
                </a:solidFill>
              </a:ln>
              <a:solidFill>
                <a:schemeClr val="bg1"/>
              </a:solidFill>
              <a:highlight>
                <a:srgbClr val="FFFF00"/>
              </a:highlight>
              <a:latin typeface="ITC Avant Garde Gothic Demi" pitchFamily="34" charset="0"/>
            </a:endParaRPr>
          </a:p>
        </p:txBody>
      </p:sp>
      <p:sp>
        <p:nvSpPr>
          <p:cNvPr id="114" name="CasellaDiTesto 113">
            <a:extLst>
              <a:ext uri="{FF2B5EF4-FFF2-40B4-BE49-F238E27FC236}">
                <a16:creationId xmlns:a16="http://schemas.microsoft.com/office/drawing/2014/main" id="{FE35E51B-26DD-4E14-AD29-316CF2A66C0B}"/>
              </a:ext>
            </a:extLst>
          </p:cNvPr>
          <p:cNvSpPr txBox="1"/>
          <p:nvPr/>
        </p:nvSpPr>
        <p:spPr>
          <a:xfrm>
            <a:off x="-19984" y="-138998"/>
            <a:ext cx="51226384" cy="3923256"/>
          </a:xfrm>
          <a:prstGeom prst="rect">
            <a:avLst/>
          </a:prstGeom>
          <a:solidFill>
            <a:schemeClr val="accent1">
              <a:lumMod val="50000"/>
            </a:schemeClr>
          </a:solidFill>
        </p:spPr>
        <p:txBody>
          <a:bodyPr wrap="square" lIns="18586" tIns="9293" rIns="18586" bIns="9293" rtlCol="0" anchor="ctr">
            <a:noAutofit/>
          </a:bodyPr>
          <a:lstStyle/>
          <a:p>
            <a:pPr algn="ctr"/>
            <a:endParaRPr lang="en-US" sz="515" baseline="30000" dirty="0">
              <a:solidFill>
                <a:schemeClr val="bg1"/>
              </a:solidFill>
              <a:latin typeface="Avenir Book"/>
              <a:cs typeface="Avenir Book"/>
            </a:endParaRPr>
          </a:p>
        </p:txBody>
      </p:sp>
      <p:sp>
        <p:nvSpPr>
          <p:cNvPr id="118" name="CasellaDiTesto 117">
            <a:extLst>
              <a:ext uri="{FF2B5EF4-FFF2-40B4-BE49-F238E27FC236}">
                <a16:creationId xmlns:a16="http://schemas.microsoft.com/office/drawing/2014/main" id="{19F90354-FACE-4534-8419-CF01B32B2CF9}"/>
              </a:ext>
            </a:extLst>
          </p:cNvPr>
          <p:cNvSpPr txBox="1"/>
          <p:nvPr/>
        </p:nvSpPr>
        <p:spPr>
          <a:xfrm>
            <a:off x="4921222" y="-70947"/>
            <a:ext cx="41696378" cy="3784258"/>
          </a:xfrm>
          <a:prstGeom prst="rect">
            <a:avLst/>
          </a:prstGeom>
          <a:noFill/>
        </p:spPr>
        <p:txBody>
          <a:bodyPr wrap="square" lIns="18586" tIns="9293" rIns="18586" bIns="9293" rtlCol="0" anchor="t">
            <a:noAutofit/>
          </a:bodyPr>
          <a:lstStyle/>
          <a:p>
            <a:pPr algn="ctr"/>
            <a:r>
              <a:rPr lang="en-US" sz="8000" b="1" dirty="0">
                <a:solidFill>
                  <a:schemeClr val="bg1"/>
                </a:solidFill>
                <a:latin typeface="Avenir Book" charset="0"/>
                <a:ea typeface="Avenir Book" charset="0"/>
                <a:cs typeface="Avenir Book" charset="0"/>
              </a:rPr>
              <a:t>Generalized sensitivity functions for optimal b-value selection in diffusion-based MRI modeling</a:t>
            </a:r>
          </a:p>
          <a:p>
            <a:pPr algn="ctr">
              <a:lnSpc>
                <a:spcPct val="150000"/>
              </a:lnSpc>
            </a:pPr>
            <a:r>
              <a:rPr lang="en-US" sz="3600" b="1" dirty="0">
                <a:solidFill>
                  <a:schemeClr val="bg1"/>
                </a:solidFill>
                <a:latin typeface="Avenir Book" charset="0"/>
                <a:ea typeface="Avenir Book" charset="0"/>
                <a:cs typeface="Avenir Book" charset="0"/>
              </a:rPr>
              <a:t>Umberto Villani</a:t>
            </a:r>
            <a:r>
              <a:rPr lang="en-US" sz="3600" b="1" baseline="30000" dirty="0">
                <a:solidFill>
                  <a:schemeClr val="bg1"/>
                </a:solidFill>
                <a:latin typeface="Avenir Book" charset="0"/>
                <a:ea typeface="Avenir Book" charset="0"/>
                <a:cs typeface="Avenir Book" charset="0"/>
              </a:rPr>
              <a:t>1,2</a:t>
            </a:r>
            <a:r>
              <a:rPr lang="en-US" sz="3600" dirty="0">
                <a:solidFill>
                  <a:schemeClr val="bg1"/>
                </a:solidFill>
                <a:latin typeface="Avenir Book" charset="0"/>
                <a:ea typeface="Avenir Book" charset="0"/>
                <a:cs typeface="Avenir Book" charset="0"/>
              </a:rPr>
              <a:t>, Simona Schiavi</a:t>
            </a:r>
            <a:r>
              <a:rPr lang="en-US" sz="3600" baseline="30000" dirty="0">
                <a:solidFill>
                  <a:schemeClr val="bg1"/>
                </a:solidFill>
                <a:latin typeface="Avenir Book" charset="0"/>
                <a:ea typeface="Avenir Book" charset="0"/>
                <a:cs typeface="Avenir Book" charset="0"/>
              </a:rPr>
              <a:t>3, </a:t>
            </a:r>
            <a:r>
              <a:rPr lang="en-US" sz="3600" dirty="0">
                <a:solidFill>
                  <a:schemeClr val="bg1"/>
                </a:solidFill>
                <a:latin typeface="Avenir Book" charset="0"/>
                <a:ea typeface="Avenir Book" charset="0"/>
                <a:cs typeface="Avenir Book" charset="0"/>
              </a:rPr>
              <a:t>, Alessandra Bertoldo</a:t>
            </a:r>
            <a:r>
              <a:rPr lang="en-US" sz="3600" baseline="30000" dirty="0">
                <a:solidFill>
                  <a:schemeClr val="bg1"/>
                </a:solidFill>
                <a:latin typeface="Avenir Book" charset="0"/>
                <a:ea typeface="Avenir Book" charset="0"/>
                <a:cs typeface="Avenir Book" charset="0"/>
              </a:rPr>
              <a:t>1,2</a:t>
            </a:r>
            <a:endParaRPr lang="en-US" sz="3600" dirty="0">
              <a:solidFill>
                <a:schemeClr val="bg1"/>
              </a:solidFill>
              <a:latin typeface="Avenir Book" charset="0"/>
              <a:ea typeface="Avenir Book" charset="0"/>
              <a:cs typeface="Avenir Book" charset="0"/>
            </a:endParaRPr>
          </a:p>
          <a:p>
            <a:pPr algn="ctr"/>
            <a:r>
              <a:rPr lang="en-US" sz="2800" baseline="30000" dirty="0">
                <a:solidFill>
                  <a:schemeClr val="bg1"/>
                </a:solidFill>
                <a:latin typeface="Avenir Book" charset="0"/>
                <a:ea typeface="Avenir Book" charset="0"/>
                <a:cs typeface="Avenir Book" charset="0"/>
              </a:rPr>
              <a:t>1</a:t>
            </a:r>
            <a:r>
              <a:rPr lang="en-US" sz="2800" dirty="0">
                <a:solidFill>
                  <a:schemeClr val="bg1"/>
                </a:solidFill>
                <a:latin typeface="Avenir Book" charset="0"/>
                <a:ea typeface="Avenir Book" charset="0"/>
                <a:cs typeface="Avenir Book" charset="0"/>
              </a:rPr>
              <a:t>Padova Neuroscience Center, University of Padova, Italy,</a:t>
            </a:r>
            <a:r>
              <a:rPr lang="en-US" sz="2800" baseline="30000" dirty="0">
                <a:solidFill>
                  <a:schemeClr val="bg1"/>
                </a:solidFill>
                <a:latin typeface="Avenir Book" charset="0"/>
                <a:ea typeface="Avenir Book" charset="0"/>
                <a:cs typeface="Avenir Book" charset="0"/>
              </a:rPr>
              <a:t> 2</a:t>
            </a:r>
            <a:r>
              <a:rPr lang="en-US" sz="2800" dirty="0">
                <a:solidFill>
                  <a:schemeClr val="bg1"/>
                </a:solidFill>
                <a:latin typeface="Avenir Book" charset="0"/>
                <a:ea typeface="Avenir Book" charset="0"/>
                <a:cs typeface="Avenir Book" charset="0"/>
              </a:rPr>
              <a:t>Department of Information Engineering, University of Padova, Italy, </a:t>
            </a:r>
            <a:r>
              <a:rPr lang="en-US" sz="2800" baseline="30000" dirty="0">
                <a:solidFill>
                  <a:schemeClr val="bg1"/>
                </a:solidFill>
                <a:latin typeface="Avenir Book" charset="0"/>
                <a:ea typeface="Avenir Book" charset="0"/>
                <a:cs typeface="Avenir Book" charset="0"/>
              </a:rPr>
              <a:t>3</a:t>
            </a:r>
            <a:r>
              <a:rPr lang="en-US" sz="2800" dirty="0">
                <a:solidFill>
                  <a:schemeClr val="bg1"/>
                </a:solidFill>
                <a:latin typeface="Avenir Book" charset="0"/>
                <a:ea typeface="Avenir Book" charset="0"/>
                <a:cs typeface="Avenir Book" charset="0"/>
              </a:rPr>
              <a:t>Computer Science department, University of Verona, Italy </a:t>
            </a:r>
          </a:p>
          <a:p>
            <a:pPr algn="ctr"/>
            <a:endParaRPr lang="en-US" sz="2800" i="1" dirty="0">
              <a:solidFill>
                <a:schemeClr val="bg1"/>
              </a:solidFill>
              <a:latin typeface="Avenir Book" charset="0"/>
              <a:ea typeface="Avenir Book" charset="0"/>
              <a:cs typeface="Avenir Book" charset="0"/>
            </a:endParaRPr>
          </a:p>
          <a:p>
            <a:pPr algn="ctr"/>
            <a:r>
              <a:rPr lang="en-US" sz="3600" i="1" dirty="0">
                <a:solidFill>
                  <a:schemeClr val="bg1"/>
                </a:solidFill>
                <a:latin typeface="Avenir Book" charset="0"/>
                <a:ea typeface="Avenir Book" charset="0"/>
                <a:cs typeface="Avenir Book" charset="0"/>
              </a:rPr>
              <a:t>email: umberto.villani@phd.unipd.it</a:t>
            </a:r>
            <a:endParaRPr lang="en-US" sz="3200" i="1" dirty="0">
              <a:solidFill>
                <a:schemeClr val="bg1"/>
              </a:solidFill>
              <a:latin typeface="Avenir Book" charset="0"/>
              <a:ea typeface="Avenir Book" charset="0"/>
              <a:cs typeface="Avenir Book" charset="0"/>
            </a:endParaRPr>
          </a:p>
        </p:txBody>
      </p:sp>
      <p:grpSp>
        <p:nvGrpSpPr>
          <p:cNvPr id="35" name="Gruppo 34">
            <a:extLst>
              <a:ext uri="{FF2B5EF4-FFF2-40B4-BE49-F238E27FC236}">
                <a16:creationId xmlns:a16="http://schemas.microsoft.com/office/drawing/2014/main" id="{1C22C441-02AE-4043-BC3D-ADF5808B6956}"/>
              </a:ext>
            </a:extLst>
          </p:cNvPr>
          <p:cNvGrpSpPr/>
          <p:nvPr/>
        </p:nvGrpSpPr>
        <p:grpSpPr>
          <a:xfrm>
            <a:off x="262989" y="166977"/>
            <a:ext cx="3924254" cy="3308410"/>
            <a:chOff x="24582" y="108223"/>
            <a:chExt cx="5766458" cy="4940179"/>
          </a:xfrm>
        </p:grpSpPr>
        <p:sp>
          <p:nvSpPr>
            <p:cNvPr id="115" name="Rettangolo 114">
              <a:extLst>
                <a:ext uri="{FF2B5EF4-FFF2-40B4-BE49-F238E27FC236}">
                  <a16:creationId xmlns:a16="http://schemas.microsoft.com/office/drawing/2014/main" id="{FD09DFC2-65F2-4AF7-ABA4-91EDDE949E8E}"/>
                </a:ext>
              </a:extLst>
            </p:cNvPr>
            <p:cNvSpPr/>
            <p:nvPr/>
          </p:nvSpPr>
          <p:spPr bwMode="auto">
            <a:xfrm>
              <a:off x="24582" y="108223"/>
              <a:ext cx="5766458" cy="4940179"/>
            </a:xfrm>
            <a:prstGeom prst="rect">
              <a:avLst/>
            </a:prstGeom>
            <a:solidFill>
              <a:schemeClr val="bg1"/>
            </a:solidFill>
            <a:ln w="31750" cap="flat" cmpd="sng" algn="ctr">
              <a:noFill/>
              <a:prstDash val="solid"/>
              <a:round/>
              <a:headEnd type="none" w="med" len="med"/>
              <a:tailEnd type="none" w="med" len="med"/>
            </a:ln>
            <a:effectLst/>
          </p:spPr>
          <p:txBody>
            <a:bodyPr rtlCol="0" anchor="ctr">
              <a:prstTxWarp prst="textNoShape">
                <a:avLst/>
              </a:prstTxWarp>
            </a:bodyPr>
            <a:lstStyle/>
            <a:p>
              <a:pPr algn="ctr" defTabSz="1003579"/>
              <a:endParaRPr lang="it-IT" sz="901" b="1" dirty="0">
                <a:ln>
                  <a:solidFill>
                    <a:srgbClr val="FF0000"/>
                  </a:solidFill>
                </a:ln>
                <a:solidFill>
                  <a:schemeClr val="bg1"/>
                </a:solidFill>
                <a:latin typeface="Avenir Book"/>
                <a:cs typeface="Avenir Book"/>
              </a:endParaRPr>
            </a:p>
          </p:txBody>
        </p:sp>
        <p:pic>
          <p:nvPicPr>
            <p:cNvPr id="120" name="Immagine 119" descr="FAIR_logo.png">
              <a:extLst>
                <a:ext uri="{FF2B5EF4-FFF2-40B4-BE49-F238E27FC236}">
                  <a16:creationId xmlns:a16="http://schemas.microsoft.com/office/drawing/2014/main" id="{AC8B3863-CCD2-4356-93D2-32AF3E82B6D6}"/>
                </a:ext>
              </a:extLst>
            </p:cNvPr>
            <p:cNvPicPr>
              <a:picLocks noChangeAspect="1"/>
            </p:cNvPicPr>
            <p:nvPr/>
          </p:nvPicPr>
          <p:blipFill>
            <a:blip r:embed="rId3"/>
            <a:stretch>
              <a:fillRect/>
            </a:stretch>
          </p:blipFill>
          <p:spPr>
            <a:xfrm>
              <a:off x="266071" y="296141"/>
              <a:ext cx="5283479" cy="2165838"/>
            </a:xfrm>
            <a:prstGeom prst="rect">
              <a:avLst/>
            </a:prstGeom>
            <a:solidFill>
              <a:schemeClr val="bg1"/>
            </a:solidFill>
            <a:ln>
              <a:noFill/>
            </a:ln>
          </p:spPr>
        </p:pic>
        <p:pic>
          <p:nvPicPr>
            <p:cNvPr id="121" name="Immagine 120">
              <a:extLst>
                <a:ext uri="{FF2B5EF4-FFF2-40B4-BE49-F238E27FC236}">
                  <a16:creationId xmlns:a16="http://schemas.microsoft.com/office/drawing/2014/main" id="{A9B3781C-0811-4A15-8EB3-107E299F052C}"/>
                </a:ext>
              </a:extLst>
            </p:cNvPr>
            <p:cNvPicPr>
              <a:picLocks noChangeAspect="1"/>
            </p:cNvPicPr>
            <p:nvPr/>
          </p:nvPicPr>
          <p:blipFill>
            <a:blip r:embed="rId4" cstate="hqprint">
              <a:grayscl/>
              <a:extLst>
                <a:ext uri="{28A0092B-C50C-407E-A947-70E740481C1C}">
                  <a14:useLocalDpi xmlns:a14="http://schemas.microsoft.com/office/drawing/2010/main"/>
                </a:ext>
              </a:extLst>
            </a:blip>
            <a:stretch>
              <a:fillRect/>
            </a:stretch>
          </p:blipFill>
          <p:spPr>
            <a:xfrm>
              <a:off x="267920" y="2979702"/>
              <a:ext cx="5283479" cy="1874564"/>
            </a:xfrm>
            <a:prstGeom prst="rect">
              <a:avLst/>
            </a:prstGeom>
          </p:spPr>
        </p:pic>
      </p:grpSp>
      <p:pic>
        <p:nvPicPr>
          <p:cNvPr id="254" name="Immagine 253" descr="unipd_logo.png"/>
          <p:cNvPicPr>
            <a:picLocks/>
          </p:cNvPicPr>
          <p:nvPr/>
        </p:nvPicPr>
        <p:blipFill>
          <a:blip r:embed="rId5"/>
          <a:stretch>
            <a:fillRect/>
          </a:stretch>
        </p:blipFill>
        <p:spPr>
          <a:xfrm>
            <a:off x="47351579" y="0"/>
            <a:ext cx="3653858" cy="3653858"/>
          </a:xfrm>
          <a:prstGeom prst="rect">
            <a:avLst/>
          </a:prstGeom>
        </p:spPr>
      </p:pic>
      <p:sp>
        <p:nvSpPr>
          <p:cNvPr id="18" name="Rettangolo 17">
            <a:extLst>
              <a:ext uri="{FF2B5EF4-FFF2-40B4-BE49-F238E27FC236}">
                <a16:creationId xmlns:a16="http://schemas.microsoft.com/office/drawing/2014/main" id="{5C05FE91-D15C-4BAC-82C1-1E26005B8ADD}"/>
              </a:ext>
            </a:extLst>
          </p:cNvPr>
          <p:cNvSpPr/>
          <p:nvPr/>
        </p:nvSpPr>
        <p:spPr bwMode="auto">
          <a:xfrm>
            <a:off x="0" y="3910106"/>
            <a:ext cx="25146000" cy="1051825"/>
          </a:xfrm>
          <a:prstGeom prst="rect">
            <a:avLst/>
          </a:prstGeom>
          <a:solidFill>
            <a:srgbClr val="254061"/>
          </a:solidFill>
          <a:ln w="31750" cap="flat" cmpd="sng" algn="ctr">
            <a:noFill/>
            <a:prstDash val="solid"/>
            <a:round/>
            <a:headEnd type="none" w="med" len="med"/>
            <a:tailEnd type="none" w="med" len="med"/>
          </a:ln>
          <a:effectLst/>
        </p:spPr>
        <p:txBody>
          <a:bodyPr rtlCol="0" anchor="ctr">
            <a:prstTxWarp prst="textNoShape">
              <a:avLst/>
            </a:prstTxWarp>
          </a:bodyPr>
          <a:lstStyle/>
          <a:p>
            <a:pPr algn="ctr" defTabSz="4937125"/>
            <a:r>
              <a:rPr lang="it-IT" sz="4400" b="1" dirty="0">
                <a:ln w="0">
                  <a:noFill/>
                </a:ln>
                <a:solidFill>
                  <a:schemeClr val="bg1"/>
                </a:solidFill>
                <a:latin typeface="Avenir Book"/>
              </a:rPr>
              <a:t>BACKGROUND</a:t>
            </a:r>
            <a:endParaRPr lang="en-US" sz="4400" b="1" dirty="0">
              <a:ln w="0">
                <a:noFill/>
              </a:ln>
              <a:solidFill>
                <a:schemeClr val="bg1"/>
              </a:solidFill>
              <a:latin typeface="Avenir Book"/>
            </a:endParaRPr>
          </a:p>
        </p:txBody>
      </p:sp>
      <p:sp>
        <p:nvSpPr>
          <p:cNvPr id="159" name="Rettangolo 158">
            <a:extLst>
              <a:ext uri="{FF2B5EF4-FFF2-40B4-BE49-F238E27FC236}">
                <a16:creationId xmlns:a16="http://schemas.microsoft.com/office/drawing/2014/main" id="{D2212AF1-3DF3-4D5B-96A9-223E87537CE9}"/>
              </a:ext>
            </a:extLst>
          </p:cNvPr>
          <p:cNvSpPr/>
          <p:nvPr/>
        </p:nvSpPr>
        <p:spPr bwMode="auto">
          <a:xfrm>
            <a:off x="1" y="11850616"/>
            <a:ext cx="25146000" cy="1051825"/>
          </a:xfrm>
          <a:prstGeom prst="rect">
            <a:avLst/>
          </a:prstGeom>
          <a:solidFill>
            <a:srgbClr val="254061"/>
          </a:solidFill>
          <a:ln w="31750" cap="flat" cmpd="sng" algn="ctr">
            <a:noFill/>
            <a:prstDash val="solid"/>
            <a:round/>
            <a:headEnd type="none" w="med" len="med"/>
            <a:tailEnd type="none" w="med" len="med"/>
          </a:ln>
          <a:effectLst/>
        </p:spPr>
        <p:txBody>
          <a:bodyPr rtlCol="0" anchor="ctr">
            <a:prstTxWarp prst="textNoShape">
              <a:avLst/>
            </a:prstTxWarp>
          </a:bodyPr>
          <a:lstStyle/>
          <a:p>
            <a:pPr algn="ctr" defTabSz="4937125"/>
            <a:r>
              <a:rPr lang="it-IT" sz="4400" b="1" dirty="0">
                <a:ln w="0">
                  <a:noFill/>
                </a:ln>
                <a:solidFill>
                  <a:schemeClr val="bg1"/>
                </a:solidFill>
                <a:latin typeface="Avenir Book"/>
              </a:rPr>
              <a:t>METHODS</a:t>
            </a:r>
            <a:endParaRPr lang="en-US" sz="4400" b="1" dirty="0">
              <a:ln w="0">
                <a:noFill/>
              </a:ln>
              <a:solidFill>
                <a:schemeClr val="bg1"/>
              </a:solidFill>
              <a:latin typeface="Avenir Book"/>
            </a:endParaRPr>
          </a:p>
        </p:txBody>
      </p:sp>
      <p:sp>
        <p:nvSpPr>
          <p:cNvPr id="167" name="Rettangolo 166">
            <a:extLst>
              <a:ext uri="{FF2B5EF4-FFF2-40B4-BE49-F238E27FC236}">
                <a16:creationId xmlns:a16="http://schemas.microsoft.com/office/drawing/2014/main" id="{CC07CFFD-4B64-45BF-8FB9-D924568D3DF1}"/>
              </a:ext>
            </a:extLst>
          </p:cNvPr>
          <p:cNvSpPr/>
          <p:nvPr/>
        </p:nvSpPr>
        <p:spPr bwMode="auto">
          <a:xfrm>
            <a:off x="25769411" y="22742338"/>
            <a:ext cx="25146000" cy="1051825"/>
          </a:xfrm>
          <a:prstGeom prst="rect">
            <a:avLst/>
          </a:prstGeom>
          <a:solidFill>
            <a:srgbClr val="254061"/>
          </a:solidFill>
          <a:ln w="31750" cap="flat" cmpd="sng" algn="ctr">
            <a:noFill/>
            <a:prstDash val="solid"/>
            <a:round/>
            <a:headEnd type="none" w="med" len="med"/>
            <a:tailEnd type="none" w="med" len="med"/>
          </a:ln>
          <a:effectLst/>
        </p:spPr>
        <p:txBody>
          <a:bodyPr rtlCol="0" anchor="ctr">
            <a:prstTxWarp prst="textNoShape">
              <a:avLst/>
            </a:prstTxWarp>
          </a:bodyPr>
          <a:lstStyle/>
          <a:p>
            <a:pPr algn="ctr" defTabSz="4937125"/>
            <a:r>
              <a:rPr lang="it-IT" sz="4400" b="1" dirty="0">
                <a:ln w="0">
                  <a:noFill/>
                </a:ln>
                <a:solidFill>
                  <a:schemeClr val="bg1"/>
                </a:solidFill>
                <a:latin typeface="Avenir Book"/>
              </a:rPr>
              <a:t>CONCLUSIONS</a:t>
            </a:r>
            <a:endParaRPr lang="en-US" sz="4400" b="1" dirty="0">
              <a:ln w="0">
                <a:noFill/>
              </a:ln>
              <a:solidFill>
                <a:schemeClr val="bg1"/>
              </a:solidFill>
              <a:latin typeface="Avenir Book"/>
            </a:endParaRPr>
          </a:p>
        </p:txBody>
      </p:sp>
      <p:sp>
        <p:nvSpPr>
          <p:cNvPr id="168" name="Rettangolo 167">
            <a:extLst>
              <a:ext uri="{FF2B5EF4-FFF2-40B4-BE49-F238E27FC236}">
                <a16:creationId xmlns:a16="http://schemas.microsoft.com/office/drawing/2014/main" id="{2ADCB964-DFD8-4045-90E7-8CB4BD290857}"/>
              </a:ext>
            </a:extLst>
          </p:cNvPr>
          <p:cNvSpPr/>
          <p:nvPr/>
        </p:nvSpPr>
        <p:spPr bwMode="auto">
          <a:xfrm>
            <a:off x="91626" y="4938281"/>
            <a:ext cx="25146000" cy="5120037"/>
          </a:xfrm>
          <a:prstGeom prst="rect">
            <a:avLst/>
          </a:prstGeom>
          <a:noFill/>
          <a:ln w="31750" cap="flat" cmpd="sng" algn="ctr">
            <a:noFill/>
            <a:prstDash val="solid"/>
            <a:round/>
            <a:headEnd type="none" w="med" len="med"/>
            <a:tailEnd type="none" w="med" len="med"/>
          </a:ln>
          <a:effectLst/>
        </p:spPr>
        <p:txBody>
          <a:bodyPr rtlCol="0" anchor="t">
            <a:prstTxWarp prst="textNoShape">
              <a:avLst/>
            </a:prstTxWarp>
          </a:bodyPr>
          <a:lstStyle/>
          <a:p>
            <a:pPr lvl="0" algn="just"/>
            <a:r>
              <a:rPr lang="en-US" sz="3600" dirty="0">
                <a:solidFill>
                  <a:prstClr val="black"/>
                </a:solidFill>
                <a:latin typeface="Avenir Book"/>
              </a:rPr>
              <a:t>Optimal experiment design criteria (1) are nowadays widely used in biological modelling to assess which possible empirical observations yield the most information regarding specific model parameters. </a:t>
            </a:r>
          </a:p>
          <a:p>
            <a:pPr lvl="0" algn="just"/>
            <a:endParaRPr lang="en-US" sz="3600" b="1" dirty="0">
              <a:solidFill>
                <a:prstClr val="black"/>
              </a:solidFill>
              <a:latin typeface="Avenir Book"/>
            </a:endParaRPr>
          </a:p>
          <a:p>
            <a:pPr lvl="0" algn="just"/>
            <a:endParaRPr lang="en-US" sz="3600" b="1" dirty="0">
              <a:solidFill>
                <a:prstClr val="black"/>
              </a:solidFill>
              <a:latin typeface="Avenir Book"/>
            </a:endParaRPr>
          </a:p>
          <a:p>
            <a:pPr lvl="0" algn="just"/>
            <a:endParaRPr lang="en-US" sz="3600" b="1" dirty="0">
              <a:solidFill>
                <a:prstClr val="black"/>
              </a:solidFill>
              <a:latin typeface="Avenir Book"/>
            </a:endParaRPr>
          </a:p>
          <a:p>
            <a:pPr lvl="0" algn="just"/>
            <a:endParaRPr lang="en-US" sz="3600" b="1" dirty="0">
              <a:solidFill>
                <a:prstClr val="black"/>
              </a:solidFill>
              <a:latin typeface="Avenir Book"/>
            </a:endParaRPr>
          </a:p>
          <a:p>
            <a:pPr lvl="0"/>
            <a:endParaRPr lang="en-US" sz="3600" dirty="0">
              <a:solidFill>
                <a:prstClr val="black"/>
              </a:solidFill>
              <a:latin typeface="Avenir Book"/>
            </a:endParaRPr>
          </a:p>
          <a:p>
            <a:pPr lvl="0"/>
            <a:r>
              <a:rPr lang="en-US" sz="3600" b="1" dirty="0">
                <a:solidFill>
                  <a:prstClr val="black"/>
                </a:solidFill>
                <a:latin typeface="Avenir Book"/>
              </a:rPr>
              <a:t>Generalized sensitivity functions (GSFs) </a:t>
            </a:r>
            <a:r>
              <a:rPr lang="en-US" sz="3600" dirty="0">
                <a:solidFill>
                  <a:prstClr val="black"/>
                </a:solidFill>
                <a:latin typeface="Avenir Book"/>
              </a:rPr>
              <a:t>(2) provide a mean for studying how the employed models effectively respond to different experimental conditions, by additionally employing some a priori knowledge about noise fluctuations affecting the measurements.</a:t>
            </a:r>
            <a:endParaRPr lang="en-US" sz="3600" b="1" dirty="0">
              <a:ln w="0">
                <a:noFill/>
              </a:ln>
              <a:solidFill>
                <a:srgbClr val="254061"/>
              </a:solidFill>
              <a:effectLst/>
              <a:latin typeface="Avenir Book"/>
            </a:endParaRPr>
          </a:p>
          <a:p>
            <a:pPr lvl="0" algn="ctr">
              <a:lnSpc>
                <a:spcPct val="150000"/>
              </a:lnSpc>
            </a:pPr>
            <a:endParaRPr lang="en-GB" sz="3600" b="1" dirty="0">
              <a:ln w="0">
                <a:noFill/>
              </a:ln>
              <a:solidFill>
                <a:srgbClr val="254061"/>
              </a:solidFill>
              <a:effectLst/>
              <a:latin typeface="ITC Avant Garde Gothic Demi" pitchFamily="34" charset="0"/>
            </a:endParaRPr>
          </a:p>
        </p:txBody>
      </p:sp>
      <p:sp>
        <p:nvSpPr>
          <p:cNvPr id="170" name="Rettangolo con angoli arrotondati 169">
            <a:extLst>
              <a:ext uri="{FF2B5EF4-FFF2-40B4-BE49-F238E27FC236}">
                <a16:creationId xmlns:a16="http://schemas.microsoft.com/office/drawing/2014/main" id="{8B1B3EA6-6EA9-4212-B106-399012C57DBE}"/>
              </a:ext>
            </a:extLst>
          </p:cNvPr>
          <p:cNvSpPr/>
          <p:nvPr/>
        </p:nvSpPr>
        <p:spPr bwMode="auto">
          <a:xfrm>
            <a:off x="2088708" y="6720387"/>
            <a:ext cx="9241194" cy="1197359"/>
          </a:xfrm>
          <a:prstGeom prst="roundRect">
            <a:avLst/>
          </a:prstGeom>
          <a:solidFill>
            <a:schemeClr val="bg1">
              <a:lumMod val="85000"/>
            </a:schemeClr>
          </a:solidFill>
          <a:ln w="31750" cap="flat" cmpd="sng" algn="ctr">
            <a:solidFill>
              <a:schemeClr val="bg1">
                <a:lumMod val="85000"/>
              </a:schemeClr>
            </a:solidFill>
            <a:prstDash val="solid"/>
            <a:round/>
            <a:headEnd type="none" w="med" len="med"/>
            <a:tailEnd type="none" w="med" len="med"/>
          </a:ln>
          <a:effectLst/>
        </p:spPr>
        <p:txBody>
          <a:bodyPr rtlCol="0" anchor="ctr">
            <a:prstTxWarp prst="textNoShape">
              <a:avLst/>
            </a:prstTxWarp>
          </a:bodyPr>
          <a:lstStyle/>
          <a:p>
            <a:pPr algn="ctr" defTabSz="4937125"/>
            <a:r>
              <a:rPr lang="en-US" sz="3200" dirty="0">
                <a:latin typeface="Avenir Book"/>
              </a:rPr>
              <a:t>These procedures can be </a:t>
            </a:r>
          </a:p>
          <a:p>
            <a:pPr algn="ctr" defTabSz="4937125"/>
            <a:r>
              <a:rPr lang="en-US" sz="3200" b="1" dirty="0">
                <a:latin typeface="Avenir Book"/>
              </a:rPr>
              <a:t>computationally tedious</a:t>
            </a:r>
            <a:r>
              <a:rPr lang="en-US" sz="3200" dirty="0">
                <a:latin typeface="Avenir Book"/>
              </a:rPr>
              <a:t> </a:t>
            </a:r>
            <a:endParaRPr lang="en-US" sz="3200" b="1" baseline="30000" dirty="0">
              <a:ln>
                <a:solidFill>
                  <a:srgbClr val="FF0000"/>
                </a:solidFill>
              </a:ln>
              <a:solidFill>
                <a:schemeClr val="bg1"/>
              </a:solidFill>
              <a:latin typeface="ITC Avant Garde Gothic Demi" pitchFamily="34" charset="0"/>
            </a:endParaRPr>
          </a:p>
        </p:txBody>
      </p:sp>
      <p:sp>
        <p:nvSpPr>
          <p:cNvPr id="173" name="Rettangolo con angoli arrotondati 172">
            <a:extLst>
              <a:ext uri="{FF2B5EF4-FFF2-40B4-BE49-F238E27FC236}">
                <a16:creationId xmlns:a16="http://schemas.microsoft.com/office/drawing/2014/main" id="{7E3E0B89-A27D-4259-BA65-D78A59C704CA}"/>
              </a:ext>
            </a:extLst>
          </p:cNvPr>
          <p:cNvSpPr/>
          <p:nvPr/>
        </p:nvSpPr>
        <p:spPr bwMode="auto">
          <a:xfrm>
            <a:off x="14018080" y="6471375"/>
            <a:ext cx="10105847" cy="1878298"/>
          </a:xfrm>
          <a:prstGeom prst="roundRect">
            <a:avLst/>
          </a:prstGeom>
          <a:solidFill>
            <a:schemeClr val="bg1">
              <a:lumMod val="85000"/>
            </a:schemeClr>
          </a:solidFill>
          <a:ln w="31750" cap="flat" cmpd="sng" algn="ctr">
            <a:solidFill>
              <a:schemeClr val="bg1">
                <a:lumMod val="85000"/>
              </a:schemeClr>
            </a:solidFill>
            <a:prstDash val="solid"/>
            <a:round/>
            <a:headEnd type="none" w="med" len="med"/>
            <a:tailEnd type="none" w="med" len="med"/>
          </a:ln>
          <a:effectLst/>
        </p:spPr>
        <p:txBody>
          <a:bodyPr rtlCol="0" anchor="ctr">
            <a:prstTxWarp prst="textNoShape">
              <a:avLst/>
            </a:prstTxWarp>
          </a:bodyPr>
          <a:lstStyle/>
          <a:p>
            <a:pPr algn="ctr"/>
            <a:r>
              <a:rPr lang="en-US" sz="3200" dirty="0">
                <a:latin typeface="Avenir Book"/>
              </a:rPr>
              <a:t>Risk of yielding </a:t>
            </a:r>
            <a:r>
              <a:rPr lang="en-US" sz="3200" b="1" dirty="0">
                <a:latin typeface="Avenir Book"/>
              </a:rPr>
              <a:t>magic numbers!</a:t>
            </a:r>
          </a:p>
          <a:p>
            <a:pPr algn="ctr"/>
            <a:r>
              <a:rPr lang="en-US" sz="3200" dirty="0">
                <a:latin typeface="Avenir Book"/>
              </a:rPr>
              <a:t>What happens in the neighborhood </a:t>
            </a:r>
          </a:p>
          <a:p>
            <a:pPr algn="ctr"/>
            <a:r>
              <a:rPr lang="en-US" sz="3200" dirty="0">
                <a:latin typeface="Avenir Book"/>
              </a:rPr>
              <a:t>of those values?</a:t>
            </a:r>
          </a:p>
        </p:txBody>
      </p:sp>
      <p:sp>
        <p:nvSpPr>
          <p:cNvPr id="175" name="Scorrimento orizzontale 174">
            <a:extLst>
              <a:ext uri="{FF2B5EF4-FFF2-40B4-BE49-F238E27FC236}">
                <a16:creationId xmlns:a16="http://schemas.microsoft.com/office/drawing/2014/main" id="{8D64F4B9-75B2-420D-87F5-233C8BEC8E74}"/>
              </a:ext>
            </a:extLst>
          </p:cNvPr>
          <p:cNvSpPr/>
          <p:nvPr/>
        </p:nvSpPr>
        <p:spPr bwMode="auto">
          <a:xfrm>
            <a:off x="599548" y="9810791"/>
            <a:ext cx="23946904" cy="1949692"/>
          </a:xfrm>
          <a:prstGeom prst="horizontalScroll">
            <a:avLst>
              <a:gd name="adj" fmla="val 18315"/>
            </a:avLst>
          </a:prstGeom>
          <a:solidFill>
            <a:schemeClr val="accent5">
              <a:lumMod val="20000"/>
              <a:lumOff val="80000"/>
            </a:schemeClr>
          </a:solidFill>
          <a:ln w="28575" cap="flat" cmpd="sng" algn="ctr">
            <a:solidFill>
              <a:srgbClr val="254061"/>
            </a:solidFill>
            <a:prstDash val="solid"/>
            <a:round/>
            <a:headEnd type="none" w="med" len="med"/>
            <a:tailEnd type="none" w="med" len="med"/>
          </a:ln>
          <a:effectLst/>
        </p:spPr>
        <p:txBody>
          <a:bodyPr rtlCol="0" anchor="ctr">
            <a:prstTxWarp prst="textNoShape">
              <a:avLst/>
            </a:prstTxWarp>
          </a:bodyPr>
          <a:lstStyle/>
          <a:p>
            <a:pPr algn="ctr"/>
            <a:r>
              <a:rPr lang="en-US" sz="3600" b="1" dirty="0">
                <a:solidFill>
                  <a:srgbClr val="254061"/>
                </a:solidFill>
                <a:latin typeface="Avenir Book"/>
              </a:rPr>
              <a:t>In the present study, we wish to reformulate the GSF context in the diffusion MRI field in order to understand which </a:t>
            </a:r>
          </a:p>
          <a:p>
            <a:pPr algn="ctr"/>
            <a:r>
              <a:rPr lang="en-US" sz="3600" b="1" dirty="0">
                <a:solidFill>
                  <a:srgbClr val="254061"/>
                </a:solidFill>
                <a:latin typeface="Avenir Book"/>
              </a:rPr>
              <a:t>b-values play a central role for accurate model identification. </a:t>
            </a:r>
          </a:p>
        </p:txBody>
      </p:sp>
      <mc:AlternateContent xmlns:mc="http://schemas.openxmlformats.org/markup-compatibility/2006">
        <mc:Choice xmlns:a14="http://schemas.microsoft.com/office/drawing/2010/main" Requires="a14">
          <p:sp>
            <p:nvSpPr>
              <p:cNvPr id="182" name="CasellaDiTesto 181">
                <a:extLst>
                  <a:ext uri="{FF2B5EF4-FFF2-40B4-BE49-F238E27FC236}">
                    <a16:creationId xmlns:a16="http://schemas.microsoft.com/office/drawing/2014/main" id="{7A72DEE7-E7A4-49B7-9264-416D9D72F160}"/>
                  </a:ext>
                </a:extLst>
              </p:cNvPr>
              <p:cNvSpPr txBox="1"/>
              <p:nvPr/>
            </p:nvSpPr>
            <p:spPr>
              <a:xfrm>
                <a:off x="65935" y="12993850"/>
                <a:ext cx="25142423" cy="10969028"/>
              </a:xfrm>
              <a:prstGeom prst="rect">
                <a:avLst/>
              </a:prstGeom>
              <a:noFill/>
            </p:spPr>
            <p:txBody>
              <a:bodyPr wrap="square" rtlCol="0">
                <a:spAutoFit/>
              </a:bodyPr>
              <a:lstStyle/>
              <a:p>
                <a:pPr algn="just"/>
                <a:r>
                  <a:rPr lang="en-US" sz="3600" dirty="0">
                    <a:latin typeface="Avenir Book"/>
                  </a:rPr>
                  <a:t>The sensitivity analysis we propose normalizes the Fisher information computed on a subset of q-space observations (for the case and models at hand, we refer to diffusion shells with diffusion time and pulse duration fixed) over the Fisher information defined across a comprehensive range of defined b-values. We refer to the generalized sensitivity matrix as</a:t>
                </a:r>
              </a:p>
              <a:p>
                <a:pPr algn="just"/>
                <a14:m>
                  <m:oMathPara xmlns:m="http://schemas.openxmlformats.org/officeDocument/2006/math">
                    <m:oMathParaPr>
                      <m:jc m:val="centerGroup"/>
                    </m:oMathParaPr>
                    <m:oMath xmlns:m="http://schemas.openxmlformats.org/officeDocument/2006/math">
                      <m:r>
                        <a:rPr lang="en-US" sz="3200" b="1" i="1" smtClean="0">
                          <a:latin typeface="Cambria Math" panose="02040503050406030204" pitchFamily="18" charset="0"/>
                        </a:rPr>
                        <m:t>𝐆𝐒</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𝑏</m:t>
                              </m:r>
                            </m:e>
                            <m:sub>
                              <m:r>
                                <a:rPr lang="en-US" sz="3200" i="1">
                                  <a:latin typeface="Cambria Math" panose="02040503050406030204" pitchFamily="18" charset="0"/>
                                </a:rPr>
                                <m:t>𝐽</m:t>
                              </m:r>
                            </m:sub>
                          </m:sSub>
                        </m:e>
                      </m:d>
                      <m:r>
                        <a:rPr lang="en-US" sz="3200">
                          <a:latin typeface="Cambria Math" panose="02040503050406030204" pitchFamily="18" charset="0"/>
                        </a:rPr>
                        <m:t>=</m:t>
                      </m:r>
                      <m:nary>
                        <m:naryPr>
                          <m:chr m:val="∑"/>
                          <m:limLoc m:val="undOvr"/>
                          <m:ctrlPr>
                            <a:rPr lang="en-US" sz="3200" i="1">
                              <a:latin typeface="Cambria Math" panose="02040503050406030204" pitchFamily="18" charset="0"/>
                            </a:rPr>
                          </m:ctrlPr>
                        </m:naryPr>
                        <m:sub>
                          <m:r>
                            <a:rPr lang="en-US" sz="3200" i="1">
                              <a:latin typeface="Cambria Math" panose="02040503050406030204" pitchFamily="18" charset="0"/>
                            </a:rPr>
                            <m:t>𝑗</m:t>
                          </m:r>
                          <m:r>
                            <a:rPr lang="en-US" sz="3200" i="1">
                              <a:latin typeface="Cambria Math" panose="02040503050406030204" pitchFamily="18" charset="0"/>
                            </a:rPr>
                            <m:t>=1</m:t>
                          </m:r>
                        </m:sub>
                        <m:sup>
                          <m:r>
                            <a:rPr lang="en-US" sz="3200" i="1">
                              <a:latin typeface="Cambria Math" panose="02040503050406030204" pitchFamily="18" charset="0"/>
                            </a:rPr>
                            <m:t>𝐽</m:t>
                          </m:r>
                        </m:sup>
                        <m:e>
                          <m:sSup>
                            <m:sSupPr>
                              <m:ctrlPr>
                                <a:rPr lang="en-US" sz="3200" i="1">
                                  <a:latin typeface="Cambria Math" panose="02040503050406030204" pitchFamily="18" charset="0"/>
                                </a:rPr>
                              </m:ctrlPr>
                            </m:sSupPr>
                            <m:e>
                              <m:d>
                                <m:dPr>
                                  <m:begChr m:val="["/>
                                  <m:endChr m:val="]"/>
                                  <m:ctrlPr>
                                    <a:rPr lang="en-US" sz="3200" i="1">
                                      <a:latin typeface="Cambria Math" panose="02040503050406030204" pitchFamily="18" charset="0"/>
                                    </a:rPr>
                                  </m:ctrlPr>
                                </m:dPr>
                                <m:e>
                                  <m:nary>
                                    <m:naryPr>
                                      <m:chr m:val="∑"/>
                                      <m:limLoc m:val="undOvr"/>
                                      <m:ctrlPr>
                                        <a:rPr lang="en-US" sz="3200" i="1">
                                          <a:latin typeface="Cambria Math" panose="02040503050406030204" pitchFamily="18" charset="0"/>
                                        </a:rPr>
                                      </m:ctrlPr>
                                    </m:naryPr>
                                    <m:sub>
                                      <m:r>
                                        <a:rPr lang="en-US" sz="3200" i="1">
                                          <a:latin typeface="Cambria Math" panose="02040503050406030204" pitchFamily="18" charset="0"/>
                                        </a:rPr>
                                        <m:t>𝑚</m:t>
                                      </m:r>
                                      <m:r>
                                        <a:rPr lang="en-US" sz="3200" i="1">
                                          <a:latin typeface="Cambria Math" panose="02040503050406030204" pitchFamily="18" charset="0"/>
                                        </a:rPr>
                                        <m:t>=1</m:t>
                                      </m:r>
                                    </m:sub>
                                    <m:sup>
                                      <m:r>
                                        <a:rPr lang="en-US" sz="3200" i="1">
                                          <a:latin typeface="Cambria Math" panose="02040503050406030204" pitchFamily="18" charset="0"/>
                                        </a:rPr>
                                        <m:t>𝑀</m:t>
                                      </m:r>
                                    </m:sup>
                                    <m:e>
                                      <m:sSub>
                                        <m:sSubPr>
                                          <m:ctrlPr>
                                            <a:rPr lang="en-US" sz="3200" b="1" i="1">
                                              <a:latin typeface="Cambria Math" panose="02040503050406030204" pitchFamily="18" charset="0"/>
                                            </a:rPr>
                                          </m:ctrlPr>
                                        </m:sSubPr>
                                        <m:e>
                                          <m:r>
                                            <a:rPr lang="en-US" sz="3200" b="1" i="1">
                                              <a:latin typeface="Cambria Math" panose="02040503050406030204" pitchFamily="18" charset="0"/>
                                            </a:rPr>
                                            <m:t>𝐈</m:t>
                                          </m:r>
                                        </m:e>
                                        <m:sub>
                                          <m:r>
                                            <a:rPr lang="en-US" sz="3200" b="1" i="1">
                                              <a:latin typeface="Cambria Math" panose="02040503050406030204" pitchFamily="18" charset="0"/>
                                            </a:rPr>
                                            <m:t>𝛉</m:t>
                                          </m:r>
                                        </m:sub>
                                      </m:sSub>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𝑏</m:t>
                                          </m:r>
                                        </m:e>
                                        <m:sub>
                                          <m:r>
                                            <a:rPr lang="en-US" sz="3200" i="1">
                                              <a:latin typeface="Cambria Math" panose="02040503050406030204" pitchFamily="18" charset="0"/>
                                            </a:rPr>
                                            <m:t>𝑚</m:t>
                                          </m:r>
                                        </m:sub>
                                      </m:sSub>
                                      <m:r>
                                        <a:rPr lang="en-US" sz="3200" i="1">
                                          <a:latin typeface="Cambria Math" panose="02040503050406030204" pitchFamily="18" charset="0"/>
                                        </a:rPr>
                                        <m:t>)</m:t>
                                      </m:r>
                                    </m:e>
                                  </m:nary>
                                </m:e>
                              </m:d>
                            </m:e>
                            <m:sup>
                              <m:r>
                                <a:rPr lang="en-US" sz="3200" i="1">
                                  <a:latin typeface="Cambria Math" panose="02040503050406030204" pitchFamily="18" charset="0"/>
                                </a:rPr>
                                <m:t>−1</m:t>
                              </m:r>
                            </m:sup>
                          </m:sSup>
                          <m:sSub>
                            <m:sSubPr>
                              <m:ctrlPr>
                                <a:rPr lang="en-US" sz="3200" b="1" i="1">
                                  <a:latin typeface="Cambria Math" panose="02040503050406030204" pitchFamily="18" charset="0"/>
                                </a:rPr>
                              </m:ctrlPr>
                            </m:sSubPr>
                            <m:e>
                              <m:r>
                                <a:rPr lang="en-US" sz="3200" b="1" i="1">
                                  <a:latin typeface="Cambria Math" panose="02040503050406030204" pitchFamily="18" charset="0"/>
                                </a:rPr>
                                <m:t>𝑰</m:t>
                              </m:r>
                            </m:e>
                            <m:sub>
                              <m:r>
                                <a:rPr lang="en-US" sz="3200" b="1" i="1">
                                  <a:latin typeface="Cambria Math" panose="02040503050406030204" pitchFamily="18" charset="0"/>
                                </a:rPr>
                                <m:t>𝜽</m:t>
                              </m:r>
                            </m:sub>
                          </m:sSub>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𝑏</m:t>
                              </m:r>
                            </m:e>
                            <m:sub>
                              <m:r>
                                <a:rPr lang="en-US" sz="3200" i="1">
                                  <a:latin typeface="Cambria Math" panose="02040503050406030204" pitchFamily="18" charset="0"/>
                                </a:rPr>
                                <m:t>𝑗</m:t>
                              </m:r>
                            </m:sub>
                          </m:sSub>
                          <m:r>
                            <a:rPr lang="en-US" sz="3200" i="1">
                              <a:latin typeface="Cambria Math" panose="02040503050406030204" pitchFamily="18" charset="0"/>
                            </a:rPr>
                            <m:t>)</m:t>
                          </m:r>
                        </m:e>
                      </m:nary>
                      <m:r>
                        <a:rPr lang="en-GB" sz="3200" b="0" i="1" smtClean="0">
                          <a:latin typeface="Cambria Math" panose="02040503050406030204" pitchFamily="18" charset="0"/>
                        </a:rPr>
                        <m:t>            [1]</m:t>
                      </m:r>
                    </m:oMath>
                  </m:oMathPara>
                </a14:m>
                <a:endParaRPr lang="en-US" sz="3200" dirty="0">
                  <a:latin typeface="Avenir Book"/>
                </a:endParaRPr>
              </a:p>
              <a:p>
                <a:pPr algn="just"/>
                <a:r>
                  <a:rPr lang="en-US" sz="3600" dirty="0">
                    <a:latin typeface="Avenir Book"/>
                  </a:rPr>
                  <a:t>Where </a:t>
                </a:r>
                <a14:m>
                  <m:oMath xmlns:m="http://schemas.openxmlformats.org/officeDocument/2006/math">
                    <m:r>
                      <a:rPr lang="en-US" sz="3600" i="1">
                        <a:latin typeface="Cambria Math" panose="02040503050406030204" pitchFamily="18" charset="0"/>
                      </a:rPr>
                      <m:t>𝑀</m:t>
                    </m:r>
                  </m:oMath>
                </a14:m>
                <a:r>
                  <a:rPr lang="en-US" sz="3600" dirty="0">
                    <a:latin typeface="Avenir Book"/>
                  </a:rPr>
                  <a:t> is the length of the b-value vector </a:t>
                </a:r>
                <a14:m>
                  <m:oMath xmlns:m="http://schemas.openxmlformats.org/officeDocument/2006/math">
                    <m:r>
                      <a:rPr lang="en-US" sz="3600" b="1" i="1">
                        <a:latin typeface="Cambria Math" panose="02040503050406030204" pitchFamily="18" charset="0"/>
                      </a:rPr>
                      <m:t>𝒃</m:t>
                    </m:r>
                    <m:r>
                      <a:rPr lang="en-US" sz="3600" i="1">
                        <a:latin typeface="Cambria Math" panose="02040503050406030204" pitchFamily="18" charset="0"/>
                      </a:rPr>
                      <m:t>=[</m:t>
                    </m:r>
                    <m:sSub>
                      <m:sSubPr>
                        <m:ctrlPr>
                          <a:rPr lang="en-US" sz="3600" i="1">
                            <a:latin typeface="Cambria Math" panose="02040503050406030204" pitchFamily="18" charset="0"/>
                          </a:rPr>
                        </m:ctrlPr>
                      </m:sSubPr>
                      <m:e>
                        <m:r>
                          <a:rPr lang="en-US" sz="3600" i="1">
                            <a:latin typeface="Cambria Math" panose="02040503050406030204" pitchFamily="18" charset="0"/>
                          </a:rPr>
                          <m:t>𝑏</m:t>
                        </m:r>
                      </m:e>
                      <m:sub>
                        <m:r>
                          <a:rPr lang="en-US" sz="3600" i="1">
                            <a:latin typeface="Cambria Math" panose="02040503050406030204" pitchFamily="18" charset="0"/>
                          </a:rPr>
                          <m:t>1</m:t>
                        </m:r>
                      </m:sub>
                    </m:sSub>
                    <m:r>
                      <a:rPr lang="en-US" sz="3600" i="1">
                        <a:latin typeface="Cambria Math" panose="02040503050406030204" pitchFamily="18" charset="0"/>
                      </a:rPr>
                      <m:t>,</m:t>
                    </m:r>
                    <m:sSub>
                      <m:sSubPr>
                        <m:ctrlPr>
                          <a:rPr lang="en-US" sz="3600" i="1">
                            <a:latin typeface="Cambria Math" panose="02040503050406030204" pitchFamily="18" charset="0"/>
                          </a:rPr>
                        </m:ctrlPr>
                      </m:sSubPr>
                      <m:e>
                        <m:r>
                          <a:rPr lang="en-US" sz="3600" i="1">
                            <a:latin typeface="Cambria Math" panose="02040503050406030204" pitchFamily="18" charset="0"/>
                          </a:rPr>
                          <m:t>𝑏</m:t>
                        </m:r>
                      </m:e>
                      <m:sub>
                        <m:r>
                          <a:rPr lang="en-US" sz="3600" i="1">
                            <a:latin typeface="Cambria Math" panose="02040503050406030204" pitchFamily="18" charset="0"/>
                          </a:rPr>
                          <m:t>2</m:t>
                        </m:r>
                      </m:sub>
                    </m:sSub>
                    <m:r>
                      <a:rPr lang="en-US" sz="3600" i="1">
                        <a:latin typeface="Cambria Math" panose="02040503050406030204" pitchFamily="18" charset="0"/>
                      </a:rPr>
                      <m:t>,…,</m:t>
                    </m:r>
                    <m:sSub>
                      <m:sSubPr>
                        <m:ctrlPr>
                          <a:rPr lang="en-US" sz="3600" i="1">
                            <a:latin typeface="Cambria Math" panose="02040503050406030204" pitchFamily="18" charset="0"/>
                          </a:rPr>
                        </m:ctrlPr>
                      </m:sSubPr>
                      <m:e>
                        <m:r>
                          <a:rPr lang="en-US" sz="3600" i="1">
                            <a:latin typeface="Cambria Math" panose="02040503050406030204" pitchFamily="18" charset="0"/>
                          </a:rPr>
                          <m:t>𝑏</m:t>
                        </m:r>
                      </m:e>
                      <m:sub>
                        <m:r>
                          <a:rPr lang="en-US" sz="3600" i="1">
                            <a:latin typeface="Cambria Math" panose="02040503050406030204" pitchFamily="18" charset="0"/>
                          </a:rPr>
                          <m:t>𝑀</m:t>
                        </m:r>
                      </m:sub>
                    </m:sSub>
                    <m:r>
                      <a:rPr lang="en-US" sz="3600" i="1">
                        <a:latin typeface="Cambria Math" panose="02040503050406030204" pitchFamily="18" charset="0"/>
                      </a:rPr>
                      <m:t>]</m:t>
                    </m:r>
                  </m:oMath>
                </a14:m>
                <a:r>
                  <a:rPr lang="en-US" sz="3600" dirty="0">
                    <a:latin typeface="Avenir Book"/>
                  </a:rPr>
                  <a:t>, and </a:t>
                </a:r>
                <a14:m>
                  <m:oMath xmlns:m="http://schemas.openxmlformats.org/officeDocument/2006/math">
                    <m:sSub>
                      <m:sSubPr>
                        <m:ctrlPr>
                          <a:rPr lang="en-US" sz="3600" i="1">
                            <a:latin typeface="Cambria Math" panose="02040503050406030204" pitchFamily="18" charset="0"/>
                          </a:rPr>
                        </m:ctrlPr>
                      </m:sSubPr>
                      <m:e>
                        <m:r>
                          <a:rPr lang="en-US" sz="3600" i="1">
                            <a:latin typeface="Cambria Math" panose="02040503050406030204" pitchFamily="18" charset="0"/>
                          </a:rPr>
                          <m:t>𝐼</m:t>
                        </m:r>
                      </m:e>
                      <m:sub>
                        <m:r>
                          <a:rPr lang="en-US" sz="3600" i="1">
                            <a:latin typeface="Cambria Math" panose="02040503050406030204" pitchFamily="18" charset="0"/>
                          </a:rPr>
                          <m:t>𝜃</m:t>
                        </m:r>
                      </m:sub>
                    </m:sSub>
                    <m:r>
                      <a:rPr lang="en-US" sz="3600" i="1">
                        <a:latin typeface="Cambria Math" panose="02040503050406030204" pitchFamily="18" charset="0"/>
                      </a:rPr>
                      <m:t>(</m:t>
                    </m:r>
                    <m:r>
                      <a:rPr lang="en-US" sz="3600" i="1">
                        <a:latin typeface="Cambria Math" panose="02040503050406030204" pitchFamily="18" charset="0"/>
                      </a:rPr>
                      <m:t>𝛽</m:t>
                    </m:r>
                    <m:r>
                      <a:rPr lang="en-US" sz="3600" i="1">
                        <a:latin typeface="Cambria Math" panose="02040503050406030204" pitchFamily="18" charset="0"/>
                      </a:rPr>
                      <m:t>)</m:t>
                    </m:r>
                  </m:oMath>
                </a14:m>
                <a:r>
                  <a:rPr lang="en-US" sz="3600" dirty="0">
                    <a:latin typeface="Avenir Book"/>
                  </a:rPr>
                  <a:t> is the shell-wise Fisher Information matrix, whose exact formulation depends on the biophysical model and the noise probability density function. For the most common gaussian case, </a:t>
                </a:r>
                <a14:m>
                  <m:oMath xmlns:m="http://schemas.openxmlformats.org/officeDocument/2006/math">
                    <m:sSub>
                      <m:sSubPr>
                        <m:ctrlPr>
                          <a:rPr lang="en-US" sz="3600" i="1">
                            <a:latin typeface="Cambria Math" panose="02040503050406030204" pitchFamily="18" charset="0"/>
                          </a:rPr>
                        </m:ctrlPr>
                      </m:sSubPr>
                      <m:e>
                        <m:r>
                          <a:rPr lang="en-US" sz="3600" i="1">
                            <a:latin typeface="Cambria Math" panose="02040503050406030204" pitchFamily="18" charset="0"/>
                          </a:rPr>
                          <m:t>𝐼</m:t>
                        </m:r>
                      </m:e>
                      <m:sub>
                        <m:r>
                          <a:rPr lang="en-US" sz="3600" i="1">
                            <a:latin typeface="Cambria Math" panose="02040503050406030204" pitchFamily="18" charset="0"/>
                          </a:rPr>
                          <m:t>𝜃</m:t>
                        </m:r>
                      </m:sub>
                    </m:sSub>
                  </m:oMath>
                </a14:m>
                <a:r>
                  <a:rPr lang="en-US" sz="3600" dirty="0">
                    <a:latin typeface="Avenir Book"/>
                  </a:rPr>
                  <a:t> becomes (3)</a:t>
                </a:r>
              </a:p>
              <a:p>
                <a:pPr algn="just"/>
                <a14:m>
                  <m:oMathPara xmlns:m="http://schemas.openxmlformats.org/officeDocument/2006/math">
                    <m:oMathParaPr>
                      <m:jc m:val="centerGroup"/>
                    </m:oMathParaPr>
                    <m:oMath xmlns:m="http://schemas.openxmlformats.org/officeDocument/2006/math">
                      <m:sSub>
                        <m:sSubPr>
                          <m:ctrlPr>
                            <a:rPr lang="en-US" sz="3200" i="1">
                              <a:latin typeface="Cambria Math" panose="02040503050406030204" pitchFamily="18" charset="0"/>
                            </a:rPr>
                          </m:ctrlPr>
                        </m:sSubPr>
                        <m:e>
                          <m:d>
                            <m:dPr>
                              <m:ctrlPr>
                                <a:rPr lang="en-US" sz="3200" i="1">
                                  <a:latin typeface="Cambria Math" panose="02040503050406030204" pitchFamily="18" charset="0"/>
                                </a:rPr>
                              </m:ctrlPr>
                            </m:dPr>
                            <m:e>
                              <m:sSub>
                                <m:sSubPr>
                                  <m:ctrlPr>
                                    <a:rPr lang="en-US" sz="3200" b="1" i="1">
                                      <a:latin typeface="Cambria Math" panose="02040503050406030204" pitchFamily="18" charset="0"/>
                                    </a:rPr>
                                  </m:ctrlPr>
                                </m:sSubPr>
                                <m:e>
                                  <m:r>
                                    <a:rPr lang="en-US" sz="3200" b="1" i="1">
                                      <a:latin typeface="Cambria Math" panose="02040503050406030204" pitchFamily="18" charset="0"/>
                                    </a:rPr>
                                    <m:t>𝑰</m:t>
                                  </m:r>
                                </m:e>
                                <m:sub>
                                  <m:r>
                                    <a:rPr lang="en-US" sz="3200" b="1" i="1">
                                      <a:latin typeface="Cambria Math" panose="02040503050406030204" pitchFamily="18" charset="0"/>
                                    </a:rPr>
                                    <m:t>𝜽</m:t>
                                  </m:r>
                                </m:sub>
                              </m:sSub>
                            </m:e>
                          </m:d>
                        </m:e>
                        <m:sub>
                          <m:r>
                            <a:rPr lang="en-US" sz="3200" i="1">
                              <a:latin typeface="Cambria Math" panose="02040503050406030204" pitchFamily="18" charset="0"/>
                            </a:rPr>
                            <m:t>𝑖</m:t>
                          </m:r>
                          <m:r>
                            <a:rPr lang="en-US" sz="3200" i="1">
                              <a:latin typeface="Cambria Math" panose="02040503050406030204" pitchFamily="18" charset="0"/>
                            </a:rPr>
                            <m:t>,</m:t>
                          </m:r>
                          <m:r>
                            <a:rPr lang="en-US" sz="3200" i="1">
                              <a:latin typeface="Cambria Math" panose="02040503050406030204" pitchFamily="18" charset="0"/>
                            </a:rPr>
                            <m:t>𝑗</m:t>
                          </m:r>
                        </m:sub>
                      </m:sSub>
                      <m:d>
                        <m:dPr>
                          <m:ctrlPr>
                            <a:rPr lang="en-US" sz="3200" i="1">
                              <a:latin typeface="Cambria Math" panose="02040503050406030204" pitchFamily="18" charset="0"/>
                            </a:rPr>
                          </m:ctrlPr>
                        </m:dPr>
                        <m:e>
                          <m:r>
                            <a:rPr lang="it-IT" sz="3200" i="1">
                              <a:latin typeface="Cambria Math" panose="02040503050406030204" pitchFamily="18" charset="0"/>
                            </a:rPr>
                            <m:t>𝑏</m:t>
                          </m:r>
                        </m:e>
                      </m:d>
                      <m:r>
                        <a:rPr lang="en-US" sz="3200" i="1">
                          <a:latin typeface="Cambria Math" panose="02040503050406030204" pitchFamily="18" charset="0"/>
                        </a:rPr>
                        <m:t>=</m:t>
                      </m:r>
                      <m:nary>
                        <m:naryPr>
                          <m:chr m:val="∑"/>
                          <m:limLoc m:val="undOvr"/>
                          <m:supHide m:val="on"/>
                          <m:ctrlPr>
                            <a:rPr lang="en-US" sz="3200" i="1">
                              <a:latin typeface="Cambria Math" panose="02040503050406030204" pitchFamily="18" charset="0"/>
                            </a:rPr>
                          </m:ctrlPr>
                        </m:naryPr>
                        <m:sub>
                          <m:r>
                            <a:rPr lang="en-US" sz="3200" b="1" i="1">
                              <a:latin typeface="Cambria Math" panose="02040503050406030204" pitchFamily="18" charset="0"/>
                            </a:rPr>
                            <m:t>𝒈</m:t>
                          </m:r>
                          <m:r>
                            <a:rPr lang="en-US" sz="3200" i="1">
                              <a:latin typeface="Cambria Math" panose="02040503050406030204" pitchFamily="18" charset="0"/>
                            </a:rPr>
                            <m:t>∈</m:t>
                          </m:r>
                          <m:r>
                            <a:rPr lang="en-US" sz="3200" b="1" i="1">
                              <a:latin typeface="Cambria Math" panose="02040503050406030204" pitchFamily="18" charset="0"/>
                            </a:rPr>
                            <m:t>𝑮</m:t>
                          </m:r>
                        </m:sub>
                        <m:sup/>
                        <m:e>
                          <m:f>
                            <m:fPr>
                              <m:ctrlPr>
                                <a:rPr lang="en-US" sz="3200" i="1">
                                  <a:latin typeface="Cambria Math" panose="02040503050406030204" pitchFamily="18" charset="0"/>
                                </a:rPr>
                              </m:ctrlPr>
                            </m:fPr>
                            <m:num>
                              <m:r>
                                <a:rPr lang="en-US" sz="3200" i="1">
                                  <a:latin typeface="Cambria Math" panose="02040503050406030204" pitchFamily="18" charset="0"/>
                                </a:rPr>
                                <m:t>1</m:t>
                              </m:r>
                            </m:num>
                            <m:den>
                              <m:sSup>
                                <m:sSupPr>
                                  <m:ctrlPr>
                                    <a:rPr lang="en-US" sz="3200" i="1">
                                      <a:latin typeface="Cambria Math" panose="02040503050406030204" pitchFamily="18" charset="0"/>
                                    </a:rPr>
                                  </m:ctrlPr>
                                </m:sSupPr>
                                <m:e>
                                  <m:r>
                                    <a:rPr lang="en-US" sz="3200" i="1">
                                      <a:latin typeface="Cambria Math" panose="02040503050406030204" pitchFamily="18" charset="0"/>
                                    </a:rPr>
                                    <m:t>𝜎</m:t>
                                  </m:r>
                                </m:e>
                                <m:sup>
                                  <m:r>
                                    <a:rPr lang="en-US" sz="3200" i="1">
                                      <a:latin typeface="Cambria Math" panose="02040503050406030204" pitchFamily="18" charset="0"/>
                                    </a:rPr>
                                    <m:t>2</m:t>
                                  </m:r>
                                </m:sup>
                              </m:sSup>
                              <m:d>
                                <m:dPr>
                                  <m:ctrlPr>
                                    <a:rPr lang="en-US" sz="3200" i="1">
                                      <a:latin typeface="Cambria Math" panose="02040503050406030204" pitchFamily="18" charset="0"/>
                                    </a:rPr>
                                  </m:ctrlPr>
                                </m:dPr>
                                <m:e>
                                  <m:r>
                                    <a:rPr lang="en-US" sz="3200" i="1">
                                      <a:latin typeface="Cambria Math" panose="02040503050406030204" pitchFamily="18" charset="0"/>
                                    </a:rPr>
                                    <m:t>𝑏</m:t>
                                  </m:r>
                                </m:e>
                              </m:d>
                            </m:den>
                          </m:f>
                          <m:sSub>
                            <m:sSubPr>
                              <m:ctrlPr>
                                <a:rPr lang="en-US" sz="3200" b="1" i="1">
                                  <a:latin typeface="Cambria Math" panose="02040503050406030204" pitchFamily="18" charset="0"/>
                                </a:rPr>
                              </m:ctrlPr>
                            </m:sSubPr>
                            <m:e>
                              <m:r>
                                <a:rPr lang="en-US" sz="3200" b="1" i="1">
                                  <a:latin typeface="Cambria Math" panose="02040503050406030204" pitchFamily="18" charset="0"/>
                                </a:rPr>
                                <m:t>𝛁</m:t>
                              </m:r>
                            </m:e>
                            <m:sub>
                              <m:r>
                                <a:rPr lang="en-US" sz="3200" b="1" i="1">
                                  <a:latin typeface="Cambria Math" panose="02040503050406030204" pitchFamily="18" charset="0"/>
                                </a:rPr>
                                <m:t>𝜽</m:t>
                              </m:r>
                            </m:sub>
                          </m:sSub>
                          <m:d>
                            <m:dPr>
                              <m:begChr m:val="["/>
                              <m:endChr m:val="]"/>
                              <m:ctrlPr>
                                <a:rPr lang="en-US" sz="3200" i="1">
                                  <a:latin typeface="Cambria Math" panose="02040503050406030204" pitchFamily="18" charset="0"/>
                                </a:rPr>
                              </m:ctrlPr>
                            </m:dPr>
                            <m:e>
                              <m:acc>
                                <m:accPr>
                                  <m:chr m:val="̂"/>
                                  <m:ctrlPr>
                                    <a:rPr lang="en-US" sz="3200" i="1">
                                      <a:latin typeface="Cambria Math" panose="02040503050406030204" pitchFamily="18" charset="0"/>
                                    </a:rPr>
                                  </m:ctrlPr>
                                </m:accPr>
                                <m:e>
                                  <m:r>
                                    <m:rPr>
                                      <m:sty m:val="p"/>
                                    </m:rPr>
                                    <a:rPr lang="en-US" sz="3200">
                                      <a:latin typeface="Cambria Math" panose="02040503050406030204" pitchFamily="18" charset="0"/>
                                    </a:rPr>
                                    <m:t>S</m:t>
                                  </m:r>
                                </m:e>
                              </m:acc>
                              <m:d>
                                <m:dPr>
                                  <m:ctrlPr>
                                    <a:rPr lang="en-US" sz="3200" i="1">
                                      <a:latin typeface="Cambria Math" panose="02040503050406030204" pitchFamily="18" charset="0"/>
                                    </a:rPr>
                                  </m:ctrlPr>
                                </m:dPr>
                                <m:e>
                                  <m:r>
                                    <a:rPr lang="en-US" sz="3200" i="1">
                                      <a:latin typeface="Cambria Math" panose="02040503050406030204" pitchFamily="18" charset="0"/>
                                    </a:rPr>
                                    <m:t>𝑏</m:t>
                                  </m:r>
                                  <m:r>
                                    <a:rPr lang="en-US" sz="3200" i="1">
                                      <a:latin typeface="Cambria Math" panose="02040503050406030204" pitchFamily="18" charset="0"/>
                                    </a:rPr>
                                    <m:t>,</m:t>
                                  </m:r>
                                  <m:r>
                                    <a:rPr lang="it-IT" sz="3200" b="1" i="1">
                                      <a:latin typeface="Cambria Math" panose="02040503050406030204" pitchFamily="18" charset="0"/>
                                    </a:rPr>
                                    <m:t>𝒈</m:t>
                                  </m:r>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𝜃</m:t>
                                      </m:r>
                                    </m:e>
                                    <m:sub>
                                      <m:r>
                                        <a:rPr lang="it-IT" sz="3200" i="1">
                                          <a:latin typeface="Cambria Math" panose="02040503050406030204" pitchFamily="18" charset="0"/>
                                        </a:rPr>
                                        <m:t>𝑖</m:t>
                                      </m:r>
                                    </m:sub>
                                  </m:sSub>
                                </m:e>
                              </m:d>
                            </m:e>
                          </m:d>
                          <m:sSub>
                            <m:sSubPr>
                              <m:ctrlPr>
                                <a:rPr lang="en-US" sz="3200" b="1" i="1">
                                  <a:latin typeface="Cambria Math" panose="02040503050406030204" pitchFamily="18" charset="0"/>
                                </a:rPr>
                              </m:ctrlPr>
                            </m:sSubPr>
                            <m:e>
                              <m:r>
                                <a:rPr lang="en-US" sz="3200" b="1" i="1">
                                  <a:latin typeface="Cambria Math" panose="02040503050406030204" pitchFamily="18" charset="0"/>
                                </a:rPr>
                                <m:t>𝛁</m:t>
                              </m:r>
                            </m:e>
                            <m:sub>
                              <m:r>
                                <a:rPr lang="en-US" sz="3200" b="1" i="1">
                                  <a:latin typeface="Cambria Math" panose="02040503050406030204" pitchFamily="18" charset="0"/>
                                </a:rPr>
                                <m:t>𝜽</m:t>
                              </m:r>
                            </m:sub>
                          </m:sSub>
                          <m:r>
                            <a:rPr lang="en-US" sz="3200" i="1">
                              <a:latin typeface="Cambria Math" panose="02040503050406030204" pitchFamily="18" charset="0"/>
                            </a:rPr>
                            <m:t>[</m:t>
                          </m:r>
                          <m:acc>
                            <m:accPr>
                              <m:chr m:val="̂"/>
                              <m:ctrlPr>
                                <a:rPr lang="en-US" sz="3200" i="1">
                                  <a:latin typeface="Cambria Math" panose="02040503050406030204" pitchFamily="18" charset="0"/>
                                </a:rPr>
                              </m:ctrlPr>
                            </m:accPr>
                            <m:e>
                              <m:r>
                                <m:rPr>
                                  <m:sty m:val="p"/>
                                </m:rPr>
                                <a:rPr lang="en-US" sz="3200">
                                  <a:latin typeface="Cambria Math" panose="02040503050406030204" pitchFamily="18" charset="0"/>
                                </a:rPr>
                                <m:t>S</m:t>
                              </m:r>
                            </m:e>
                          </m:acc>
                          <m:sSup>
                            <m:sSupPr>
                              <m:ctrlPr>
                                <a:rPr lang="en-US" sz="3200" i="1">
                                  <a:latin typeface="Cambria Math" panose="02040503050406030204" pitchFamily="18" charset="0"/>
                                </a:rPr>
                              </m:ctrlPr>
                            </m:sSupPr>
                            <m:e>
                              <m:d>
                                <m:dPr>
                                  <m:ctrlPr>
                                    <a:rPr lang="en-US" sz="3200" i="1">
                                      <a:latin typeface="Cambria Math" panose="02040503050406030204" pitchFamily="18" charset="0"/>
                                    </a:rPr>
                                  </m:ctrlPr>
                                </m:dPr>
                                <m:e>
                                  <m:r>
                                    <a:rPr lang="en-US" sz="3200" i="1">
                                      <a:latin typeface="Cambria Math" panose="02040503050406030204" pitchFamily="18" charset="0"/>
                                    </a:rPr>
                                    <m:t>𝑏</m:t>
                                  </m:r>
                                  <m:r>
                                    <a:rPr lang="en-US" sz="3200" i="1">
                                      <a:latin typeface="Cambria Math" panose="02040503050406030204" pitchFamily="18" charset="0"/>
                                    </a:rPr>
                                    <m:t>,</m:t>
                                  </m:r>
                                  <m:r>
                                    <a:rPr lang="it-IT" sz="3200" b="1" i="1">
                                      <a:latin typeface="Cambria Math" panose="02040503050406030204" pitchFamily="18" charset="0"/>
                                    </a:rPr>
                                    <m:t>𝒈</m:t>
                                  </m:r>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𝜃</m:t>
                                      </m:r>
                                    </m:e>
                                    <m:sub>
                                      <m:r>
                                        <a:rPr lang="it-IT" sz="3200" i="1">
                                          <a:latin typeface="Cambria Math" panose="02040503050406030204" pitchFamily="18" charset="0"/>
                                        </a:rPr>
                                        <m:t>𝑗</m:t>
                                      </m:r>
                                    </m:sub>
                                  </m:sSub>
                                </m:e>
                              </m:d>
                              <m:r>
                                <a:rPr lang="en-US" sz="3200" i="1">
                                  <a:latin typeface="Cambria Math" panose="02040503050406030204" pitchFamily="18" charset="0"/>
                                </a:rPr>
                                <m:t>]</m:t>
                              </m:r>
                            </m:e>
                            <m:sup>
                              <m:r>
                                <a:rPr lang="en-US" sz="3200" i="1">
                                  <a:latin typeface="Cambria Math" panose="02040503050406030204" pitchFamily="18" charset="0"/>
                                </a:rPr>
                                <m:t>′</m:t>
                              </m:r>
                            </m:sup>
                          </m:sSup>
                        </m:e>
                      </m:nary>
                      <m:r>
                        <a:rPr lang="en-GB" sz="3200" b="0" i="1" smtClean="0">
                          <a:latin typeface="Cambria Math" panose="02040503050406030204" pitchFamily="18" charset="0"/>
                        </a:rPr>
                        <m:t>              [2]</m:t>
                      </m:r>
                    </m:oMath>
                  </m:oMathPara>
                </a14:m>
                <a:endParaRPr lang="en-US" sz="3200" dirty="0">
                  <a:latin typeface="Avenir Book"/>
                </a:endParaRPr>
              </a:p>
              <a:p>
                <a:r>
                  <a:rPr lang="en-US" sz="3600" dirty="0">
                    <a:latin typeface="Avenir Book"/>
                  </a:rPr>
                  <a:t>where </a:t>
                </a:r>
                <a14:m>
                  <m:oMath xmlns:m="http://schemas.openxmlformats.org/officeDocument/2006/math">
                    <m:r>
                      <a:rPr lang="en-US" sz="3600" b="1" i="1">
                        <a:latin typeface="Cambria Math" panose="02040503050406030204" pitchFamily="18" charset="0"/>
                      </a:rPr>
                      <m:t>𝑮</m:t>
                    </m:r>
                  </m:oMath>
                </a14:m>
                <a:r>
                  <a:rPr lang="en-US" sz="3600" dirty="0">
                    <a:latin typeface="Avenir Book"/>
                  </a:rPr>
                  <a:t> is the set containing all the diffusion gradient directions, </a:t>
                </a:r>
                <a14:m>
                  <m:oMath xmlns:m="http://schemas.openxmlformats.org/officeDocument/2006/math">
                    <m:sSub>
                      <m:sSubPr>
                        <m:ctrlPr>
                          <a:rPr lang="en-US" sz="3600" b="1" i="1">
                            <a:latin typeface="Cambria Math" panose="02040503050406030204" pitchFamily="18" charset="0"/>
                          </a:rPr>
                        </m:ctrlPr>
                      </m:sSubPr>
                      <m:e>
                        <m:r>
                          <a:rPr lang="en-US" sz="3600" b="1" i="1">
                            <a:latin typeface="Cambria Math" panose="02040503050406030204" pitchFamily="18" charset="0"/>
                          </a:rPr>
                          <m:t>𝛁</m:t>
                        </m:r>
                      </m:e>
                      <m:sub>
                        <m:r>
                          <a:rPr lang="en-US" sz="3600" b="1" i="1">
                            <a:latin typeface="Cambria Math" panose="02040503050406030204" pitchFamily="18" charset="0"/>
                          </a:rPr>
                          <m:t>𝜽</m:t>
                        </m:r>
                      </m:sub>
                    </m:sSub>
                  </m:oMath>
                </a14:m>
                <a:r>
                  <a:rPr lang="en-US" sz="3600" dirty="0">
                    <a:latin typeface="Avenir Book"/>
                  </a:rPr>
                  <a:t> denotes the gradient operator with respect to the model parameters and </a:t>
                </a:r>
                <a14:m>
                  <m:oMath xmlns:m="http://schemas.openxmlformats.org/officeDocument/2006/math">
                    <m:acc>
                      <m:accPr>
                        <m:chr m:val="̂"/>
                        <m:ctrlPr>
                          <a:rPr lang="en-US" sz="3600" i="1">
                            <a:latin typeface="Cambria Math" panose="02040503050406030204" pitchFamily="18" charset="0"/>
                          </a:rPr>
                        </m:ctrlPr>
                      </m:accPr>
                      <m:e>
                        <m:r>
                          <m:rPr>
                            <m:sty m:val="p"/>
                          </m:rPr>
                          <a:rPr lang="en-US" sz="3600">
                            <a:latin typeface="Cambria Math" panose="02040503050406030204" pitchFamily="18" charset="0"/>
                          </a:rPr>
                          <m:t>S</m:t>
                        </m:r>
                      </m:e>
                    </m:acc>
                  </m:oMath>
                </a14:m>
                <a:r>
                  <a:rPr lang="en-US" sz="3600" dirty="0">
                    <a:latin typeface="Avenir Book"/>
                  </a:rPr>
                  <a:t> is the studied biophysical model prediction. The generalized sensitivity functions for the model parameters are then extracted from the GS matrix in [1]:</a:t>
                </a:r>
              </a:p>
              <a:p>
                <a:pPr/>
                <a14:m>
                  <m:oMathPara xmlns:m="http://schemas.openxmlformats.org/officeDocument/2006/math">
                    <m:oMathParaPr>
                      <m:jc m:val="centerGroup"/>
                    </m:oMathParaPr>
                    <m:oMath xmlns:m="http://schemas.openxmlformats.org/officeDocument/2006/math">
                      <m:eqArr>
                        <m:eqArrPr>
                          <m:ctrlPr>
                            <a:rPr lang="en-US" sz="3200" b="1" i="1">
                              <a:latin typeface="Cambria Math" panose="02040503050406030204" pitchFamily="18" charset="0"/>
                            </a:rPr>
                          </m:ctrlPr>
                        </m:eqArrPr>
                        <m:e>
                          <m:sSub>
                            <m:sSubPr>
                              <m:ctrlPr>
                                <a:rPr lang="en-US" sz="3200" b="1" i="1">
                                  <a:latin typeface="Cambria Math" panose="02040503050406030204" pitchFamily="18" charset="0"/>
                                </a:rPr>
                              </m:ctrlPr>
                            </m:sSubPr>
                            <m:e>
                              <m:r>
                                <a:rPr lang="en-US" sz="3200" b="1" i="1">
                                  <a:latin typeface="Cambria Math" panose="02040503050406030204" pitchFamily="18" charset="0"/>
                                </a:rPr>
                                <m:t>𝒈𝒔𝒇</m:t>
                              </m:r>
                            </m:e>
                            <m:sub>
                              <m:r>
                                <a:rPr lang="en-US" sz="3200" b="1" i="1">
                                  <a:latin typeface="Cambria Math" panose="02040503050406030204" pitchFamily="18" charset="0"/>
                                </a:rPr>
                                <m:t>𝜽</m:t>
                              </m:r>
                            </m:sub>
                          </m:sSub>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𝑏</m:t>
                                  </m:r>
                                </m:e>
                                <m:sub>
                                  <m:r>
                                    <a:rPr lang="en-US" sz="3200" i="1">
                                      <a:latin typeface="Cambria Math" panose="02040503050406030204" pitchFamily="18" charset="0"/>
                                    </a:rPr>
                                    <m:t>𝐽</m:t>
                                  </m:r>
                                </m:sub>
                              </m:sSub>
                            </m:e>
                          </m:d>
                          <m:r>
                            <a:rPr lang="en-US" sz="3200" i="1">
                              <a:latin typeface="Cambria Math" panose="02040503050406030204" pitchFamily="18" charset="0"/>
                            </a:rPr>
                            <m:t>=</m:t>
                          </m:r>
                          <m:r>
                            <a:rPr lang="en-US" sz="3200" i="1">
                              <a:latin typeface="Cambria Math" panose="02040503050406030204" pitchFamily="18" charset="0"/>
                            </a:rPr>
                            <m:t>𝑑𝑖𝑎𝑔</m:t>
                          </m:r>
                          <m:d>
                            <m:dPr>
                              <m:ctrlPr>
                                <a:rPr lang="en-US" sz="3200" i="1">
                                  <a:latin typeface="Cambria Math" panose="02040503050406030204" pitchFamily="18" charset="0"/>
                                </a:rPr>
                              </m:ctrlPr>
                            </m:dPr>
                            <m:e>
                              <m:r>
                                <a:rPr lang="en-US" sz="3200" b="1" i="1">
                                  <a:latin typeface="Cambria Math" panose="02040503050406030204" pitchFamily="18" charset="0"/>
                                </a:rPr>
                                <m:t>𝐆𝐒</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𝑏</m:t>
                                      </m:r>
                                    </m:e>
                                    <m:sub>
                                      <m:r>
                                        <a:rPr lang="en-US" sz="3200" i="1">
                                          <a:latin typeface="Cambria Math" panose="02040503050406030204" pitchFamily="18" charset="0"/>
                                        </a:rPr>
                                        <m:t>𝐽</m:t>
                                      </m:r>
                                    </m:sub>
                                  </m:sSub>
                                </m:e>
                              </m:d>
                            </m:e>
                          </m:d>
                          <m:r>
                            <a:rPr lang="en-US" sz="3200" i="1">
                              <a:latin typeface="Cambria Math" panose="02040503050406030204" pitchFamily="18" charset="0"/>
                            </a:rPr>
                            <m:t> </m:t>
                          </m:r>
                          <m:r>
                            <a:rPr lang="en-GB" sz="3200" b="0" i="1" smtClean="0">
                              <a:latin typeface="Cambria Math" panose="02040503050406030204" pitchFamily="18" charset="0"/>
                            </a:rPr>
                            <m:t>                      </m:t>
                          </m:r>
                          <m:r>
                            <a:rPr lang="en-US" sz="3200" b="1" i="1">
                              <a:latin typeface="Cambria Math" panose="02040503050406030204" pitchFamily="18" charset="0"/>
                            </a:rPr>
                            <m:t>#</m:t>
                          </m:r>
                          <m:d>
                            <m:dPr>
                              <m:begChr m:val="["/>
                              <m:endChr m:val="]"/>
                              <m:ctrlPr>
                                <a:rPr lang="en-US" sz="3200" i="1">
                                  <a:latin typeface="Cambria Math" panose="02040503050406030204" pitchFamily="18" charset="0"/>
                                </a:rPr>
                              </m:ctrlPr>
                            </m:dPr>
                            <m:e>
                              <m:r>
                                <a:rPr lang="en-US" sz="3200" i="1">
                                  <a:latin typeface="Cambria Math" panose="02040503050406030204" pitchFamily="18" charset="0"/>
                                </a:rPr>
                                <m:t>3</m:t>
                              </m:r>
                            </m:e>
                          </m:d>
                        </m:e>
                      </m:eqArr>
                    </m:oMath>
                  </m:oMathPara>
                </a14:m>
                <a:endParaRPr lang="en-US" sz="3200" dirty="0">
                  <a:latin typeface="Avenir Book"/>
                </a:endParaRPr>
              </a:p>
              <a:p>
                <a:r>
                  <a:rPr lang="en-US" sz="3600" dirty="0">
                    <a:latin typeface="Avenir Book"/>
                  </a:rPr>
                  <a:t>As GSFs are cumulative functions, the most informative shells are associated with the steepest increase of their trajectories (2).</a:t>
                </a:r>
              </a:p>
              <a:p>
                <a:r>
                  <a:rPr lang="en-US" sz="3600" dirty="0">
                    <a:latin typeface="Avenir Book"/>
                  </a:rPr>
                  <a:t>We demonstrate the usefulness of GSFs by displaying them for the following diffusion approaches and specific choice of estimators (4-6): </a:t>
                </a:r>
                <a:r>
                  <a:rPr lang="en-US" sz="3600" b="1" dirty="0">
                    <a:latin typeface="Avenir Book"/>
                  </a:rPr>
                  <a:t>Diffusion Tensor Imaging </a:t>
                </a:r>
                <a:r>
                  <a:rPr lang="en-US" sz="3600" dirty="0">
                    <a:latin typeface="Avenir Book"/>
                  </a:rPr>
                  <a:t>(Linear Least Squares), </a:t>
                </a:r>
                <a:r>
                  <a:rPr lang="en-US" sz="3600" b="1" dirty="0">
                    <a:latin typeface="Avenir Book"/>
                  </a:rPr>
                  <a:t>Diffusion Kurtosis Imaging </a:t>
                </a:r>
                <a:r>
                  <a:rPr lang="en-US" sz="3600" dirty="0">
                    <a:latin typeface="Avenir Book"/>
                  </a:rPr>
                  <a:t>(Non-Linear Least Squares) and </a:t>
                </a:r>
                <a:r>
                  <a:rPr lang="en-US" sz="3600" b="1" dirty="0">
                    <a:latin typeface="Avenir Book"/>
                  </a:rPr>
                  <a:t>Neurite Orientation Dispersion and Density Imaging </a:t>
                </a:r>
                <a:r>
                  <a:rPr lang="en-US" sz="3600" dirty="0">
                    <a:latin typeface="Avenir Book"/>
                  </a:rPr>
                  <a:t>(Rician Maximum likelihood).</a:t>
                </a:r>
              </a:p>
            </p:txBody>
          </p:sp>
        </mc:Choice>
        <mc:Fallback>
          <p:sp>
            <p:nvSpPr>
              <p:cNvPr id="182" name="CasellaDiTesto 181">
                <a:extLst>
                  <a:ext uri="{FF2B5EF4-FFF2-40B4-BE49-F238E27FC236}">
                    <a16:creationId xmlns:a16="http://schemas.microsoft.com/office/drawing/2014/main" id="{7A72DEE7-E7A4-49B7-9264-416D9D72F160}"/>
                  </a:ext>
                </a:extLst>
              </p:cNvPr>
              <p:cNvSpPr txBox="1">
                <a:spLocks noRot="1" noChangeAspect="1" noMove="1" noResize="1" noEditPoints="1" noAdjustHandles="1" noChangeArrowheads="1" noChangeShapeType="1" noTextEdit="1"/>
              </p:cNvSpPr>
              <p:nvPr/>
            </p:nvSpPr>
            <p:spPr>
              <a:xfrm>
                <a:off x="65935" y="12993850"/>
                <a:ext cx="25142423" cy="10969028"/>
              </a:xfrm>
              <a:prstGeom prst="rect">
                <a:avLst/>
              </a:prstGeom>
              <a:blipFill>
                <a:blip r:embed="rId6"/>
                <a:stretch>
                  <a:fillRect l="-752" t="-889" r="-1091" b="-1167"/>
                </a:stretch>
              </a:blipFill>
            </p:spPr>
            <p:txBody>
              <a:bodyPr/>
              <a:lstStyle/>
              <a:p>
                <a:r>
                  <a:rPr lang="en-US">
                    <a:noFill/>
                  </a:rPr>
                  <a:t> </a:t>
                </a:r>
              </a:p>
            </p:txBody>
          </p:sp>
        </mc:Fallback>
      </mc:AlternateContent>
      <p:sp>
        <p:nvSpPr>
          <p:cNvPr id="63" name="Rettangolo 62">
            <a:extLst>
              <a:ext uri="{FF2B5EF4-FFF2-40B4-BE49-F238E27FC236}">
                <a16:creationId xmlns:a16="http://schemas.microsoft.com/office/drawing/2014/main" id="{71C3C05F-3A87-4EF5-BC85-8F6CA50C6762}"/>
              </a:ext>
            </a:extLst>
          </p:cNvPr>
          <p:cNvSpPr/>
          <p:nvPr/>
        </p:nvSpPr>
        <p:spPr bwMode="auto">
          <a:xfrm>
            <a:off x="25769411" y="26701107"/>
            <a:ext cx="25146000" cy="1051825"/>
          </a:xfrm>
          <a:prstGeom prst="rect">
            <a:avLst/>
          </a:prstGeom>
          <a:solidFill>
            <a:srgbClr val="254061"/>
          </a:solidFill>
          <a:ln w="31750" cap="flat" cmpd="sng" algn="ctr">
            <a:noFill/>
            <a:prstDash val="solid"/>
            <a:round/>
            <a:headEnd type="none" w="med" len="med"/>
            <a:tailEnd type="none" w="med" len="med"/>
          </a:ln>
          <a:effectLst/>
        </p:spPr>
        <p:txBody>
          <a:bodyPr rtlCol="0" anchor="ctr">
            <a:prstTxWarp prst="textNoShape">
              <a:avLst/>
            </a:prstTxWarp>
          </a:bodyPr>
          <a:lstStyle/>
          <a:p>
            <a:pPr algn="ctr" defTabSz="4937125"/>
            <a:r>
              <a:rPr lang="it-IT" sz="4400" b="1" dirty="0">
                <a:ln w="0">
                  <a:noFill/>
                </a:ln>
                <a:solidFill>
                  <a:schemeClr val="bg1"/>
                </a:solidFill>
                <a:latin typeface="Avenir Book"/>
              </a:rPr>
              <a:t>REFERENCES</a:t>
            </a:r>
            <a:endParaRPr lang="en-US" sz="4400" b="1" dirty="0">
              <a:ln w="0">
                <a:noFill/>
              </a:ln>
              <a:solidFill>
                <a:schemeClr val="bg1"/>
              </a:solidFill>
              <a:latin typeface="Avenir Book"/>
            </a:endParaRPr>
          </a:p>
        </p:txBody>
      </p:sp>
      <p:sp>
        <p:nvSpPr>
          <p:cNvPr id="64" name="Rettangolo 63">
            <a:extLst>
              <a:ext uri="{FF2B5EF4-FFF2-40B4-BE49-F238E27FC236}">
                <a16:creationId xmlns:a16="http://schemas.microsoft.com/office/drawing/2014/main" id="{D9473DE6-E00D-41CF-BD9D-0821B69531BD}"/>
              </a:ext>
            </a:extLst>
          </p:cNvPr>
          <p:cNvSpPr/>
          <p:nvPr/>
        </p:nvSpPr>
        <p:spPr>
          <a:xfrm>
            <a:off x="25769411" y="25118221"/>
            <a:ext cx="25100106" cy="584775"/>
          </a:xfrm>
          <a:prstGeom prst="rect">
            <a:avLst/>
          </a:prstGeom>
        </p:spPr>
        <p:txBody>
          <a:bodyPr wrap="square">
            <a:spAutoFit/>
          </a:bodyPr>
          <a:lstStyle/>
          <a:p>
            <a:pPr algn="just"/>
            <a:endParaRPr lang="en-GB" sz="3200" dirty="0">
              <a:latin typeface="Avenir Book"/>
              <a:ea typeface="Avenir Book" charset="0"/>
              <a:cs typeface="Avenir Book" charset="0"/>
            </a:endParaRPr>
          </a:p>
        </p:txBody>
      </p:sp>
      <p:sp>
        <p:nvSpPr>
          <p:cNvPr id="130" name="Rettangolo 129">
            <a:extLst>
              <a:ext uri="{FF2B5EF4-FFF2-40B4-BE49-F238E27FC236}">
                <a16:creationId xmlns:a16="http://schemas.microsoft.com/office/drawing/2014/main" id="{650E7E56-D09F-468B-9001-4644AF61D7CA}"/>
              </a:ext>
            </a:extLst>
          </p:cNvPr>
          <p:cNvSpPr/>
          <p:nvPr/>
        </p:nvSpPr>
        <p:spPr>
          <a:xfrm>
            <a:off x="25782628" y="27734810"/>
            <a:ext cx="25132784" cy="1015663"/>
          </a:xfrm>
          <a:prstGeom prst="rect">
            <a:avLst/>
          </a:prstGeom>
        </p:spPr>
        <p:txBody>
          <a:bodyPr wrap="square">
            <a:spAutoFit/>
          </a:bodyPr>
          <a:lstStyle/>
          <a:p>
            <a:pPr algn="just"/>
            <a:r>
              <a:rPr lang="en-GB" sz="3000" dirty="0">
                <a:latin typeface="Avenir Book" charset="0"/>
                <a:ea typeface="Avenir Book" charset="0"/>
                <a:cs typeface="Avenir Book" charset="0"/>
              </a:rPr>
              <a:t>(1) Herzberg et al., </a:t>
            </a:r>
            <a:r>
              <a:rPr lang="en-GB" sz="3000" dirty="0" err="1">
                <a:latin typeface="Avenir Book" charset="0"/>
                <a:ea typeface="Avenir Book" charset="0"/>
                <a:cs typeface="Avenir Book" charset="0"/>
              </a:rPr>
              <a:t>Biometrika</a:t>
            </a:r>
            <a:r>
              <a:rPr lang="en-GB" sz="3000" dirty="0">
                <a:latin typeface="Avenir Book" charset="0"/>
                <a:ea typeface="Avenir Book" charset="0"/>
                <a:cs typeface="Avenir Book" charset="0"/>
              </a:rPr>
              <a:t>, 1972; (2) </a:t>
            </a:r>
            <a:r>
              <a:rPr lang="en-GB" sz="3000" dirty="0" err="1">
                <a:latin typeface="Avenir Book" charset="0"/>
                <a:ea typeface="Avenir Book" charset="0"/>
                <a:cs typeface="Avenir Book" charset="0"/>
              </a:rPr>
              <a:t>Thomaseth</a:t>
            </a:r>
            <a:r>
              <a:rPr lang="en-GB" sz="3000" dirty="0">
                <a:latin typeface="Avenir Book" charset="0"/>
                <a:ea typeface="Avenir Book" charset="0"/>
                <a:cs typeface="Avenir Book" charset="0"/>
              </a:rPr>
              <a:t> et al., Ann Biomed </a:t>
            </a:r>
            <a:r>
              <a:rPr lang="en-GB" sz="3000" dirty="0" err="1">
                <a:latin typeface="Avenir Book" charset="0"/>
                <a:ea typeface="Avenir Book" charset="0"/>
                <a:cs typeface="Avenir Book" charset="0"/>
              </a:rPr>
              <a:t>Eng</a:t>
            </a:r>
            <a:r>
              <a:rPr lang="en-GB" sz="3000" dirty="0">
                <a:latin typeface="Avenir Book" charset="0"/>
                <a:ea typeface="Avenir Book" charset="0"/>
                <a:cs typeface="Avenir Book" charset="0"/>
              </a:rPr>
              <a:t>, 1999; (3) </a:t>
            </a:r>
            <a:r>
              <a:rPr lang="en-GB" sz="3000" dirty="0" err="1">
                <a:latin typeface="Avenir Book" charset="0"/>
                <a:ea typeface="Avenir Book" charset="0"/>
                <a:cs typeface="Avenir Book" charset="0"/>
              </a:rPr>
              <a:t>Seber</a:t>
            </a:r>
            <a:r>
              <a:rPr lang="en-GB" sz="3000" dirty="0">
                <a:latin typeface="Avenir Book" charset="0"/>
                <a:ea typeface="Avenir Book" charset="0"/>
                <a:cs typeface="Avenir Book" charset="0"/>
              </a:rPr>
              <a:t> et al., 1989; (4) </a:t>
            </a:r>
            <a:r>
              <a:rPr lang="en-GB" sz="3000" dirty="0" err="1">
                <a:latin typeface="Avenir Book" charset="0"/>
                <a:ea typeface="Avenir Book" charset="0"/>
                <a:cs typeface="Avenir Book" charset="0"/>
              </a:rPr>
              <a:t>Basser</a:t>
            </a:r>
            <a:r>
              <a:rPr lang="en-GB" sz="3000" dirty="0">
                <a:latin typeface="Avenir Book" charset="0"/>
                <a:ea typeface="Avenir Book" charset="0"/>
                <a:cs typeface="Avenir Book" charset="0"/>
              </a:rPr>
              <a:t> et al., </a:t>
            </a:r>
            <a:r>
              <a:rPr lang="en-GB" sz="3000" dirty="0" err="1">
                <a:latin typeface="Avenir Book" charset="0"/>
                <a:ea typeface="Avenir Book" charset="0"/>
                <a:cs typeface="Avenir Book" charset="0"/>
              </a:rPr>
              <a:t>Biophys</a:t>
            </a:r>
            <a:r>
              <a:rPr lang="en-GB" sz="3000" dirty="0">
                <a:latin typeface="Avenir Book" charset="0"/>
                <a:ea typeface="Avenir Book" charset="0"/>
                <a:cs typeface="Avenir Book" charset="0"/>
              </a:rPr>
              <a:t> J., 1994; (5) Jensen et al., </a:t>
            </a:r>
            <a:r>
              <a:rPr lang="en-GB" sz="3000" dirty="0" err="1">
                <a:latin typeface="Avenir Book" charset="0"/>
                <a:ea typeface="Avenir Book" charset="0"/>
                <a:cs typeface="Avenir Book" charset="0"/>
              </a:rPr>
              <a:t>Magn</a:t>
            </a:r>
            <a:r>
              <a:rPr lang="en-GB" sz="3000" dirty="0">
                <a:latin typeface="Avenir Book" charset="0"/>
                <a:ea typeface="Avenir Book" charset="0"/>
                <a:cs typeface="Avenir Book" charset="0"/>
              </a:rPr>
              <a:t> </a:t>
            </a:r>
            <a:r>
              <a:rPr lang="en-GB" sz="3000" dirty="0" err="1">
                <a:latin typeface="Avenir Book" charset="0"/>
                <a:ea typeface="Avenir Book" charset="0"/>
                <a:cs typeface="Avenir Book" charset="0"/>
              </a:rPr>
              <a:t>Reson</a:t>
            </a:r>
            <a:r>
              <a:rPr lang="en-GB" sz="3000" dirty="0">
                <a:latin typeface="Avenir Book" charset="0"/>
                <a:ea typeface="Avenir Book" charset="0"/>
                <a:cs typeface="Avenir Book" charset="0"/>
              </a:rPr>
              <a:t> Med, 2005; (6) Zhang et al., Neuroimage, 2012., (7) Van Essen et al., Neuroimage, 2013.</a:t>
            </a:r>
          </a:p>
        </p:txBody>
      </p:sp>
      <p:sp>
        <p:nvSpPr>
          <p:cNvPr id="2" name="Segno di moltiplicazione 1">
            <a:extLst>
              <a:ext uri="{FF2B5EF4-FFF2-40B4-BE49-F238E27FC236}">
                <a16:creationId xmlns:a16="http://schemas.microsoft.com/office/drawing/2014/main" id="{10149109-D1F7-440A-9427-73D64061FD51}"/>
              </a:ext>
            </a:extLst>
          </p:cNvPr>
          <p:cNvSpPr/>
          <p:nvPr/>
        </p:nvSpPr>
        <p:spPr bwMode="auto">
          <a:xfrm>
            <a:off x="2451249" y="6727813"/>
            <a:ext cx="1059202" cy="1084679"/>
          </a:xfrm>
          <a:prstGeom prst="mathMultiply">
            <a:avLst/>
          </a:prstGeom>
          <a:solidFill>
            <a:srgbClr val="FF0000"/>
          </a:solidFill>
          <a:ln w="31750" cap="flat" cmpd="sng" algn="ctr">
            <a:solidFill>
              <a:schemeClr val="accent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937125"/>
            <a:endParaRPr lang="en-US" sz="4400" b="1" dirty="0">
              <a:ln w="22225">
                <a:solidFill>
                  <a:schemeClr val="accent2"/>
                </a:solidFill>
                <a:prstDash val="solid"/>
              </a:ln>
              <a:solidFill>
                <a:schemeClr val="accent2">
                  <a:lumMod val="40000"/>
                  <a:lumOff val="60000"/>
                </a:schemeClr>
              </a:solidFill>
              <a:latin typeface="ITC Avant Garde Gothic Demi" pitchFamily="34" charset="0"/>
            </a:endParaRPr>
          </a:p>
        </p:txBody>
      </p:sp>
      <p:sp>
        <p:nvSpPr>
          <p:cNvPr id="123" name="Segno di moltiplicazione 122">
            <a:extLst>
              <a:ext uri="{FF2B5EF4-FFF2-40B4-BE49-F238E27FC236}">
                <a16:creationId xmlns:a16="http://schemas.microsoft.com/office/drawing/2014/main" id="{C32702B7-610A-4F1D-A9D6-CE494AF7E228}"/>
              </a:ext>
            </a:extLst>
          </p:cNvPr>
          <p:cNvSpPr/>
          <p:nvPr/>
        </p:nvSpPr>
        <p:spPr bwMode="auto">
          <a:xfrm>
            <a:off x="14284163" y="6790946"/>
            <a:ext cx="1059202" cy="1084679"/>
          </a:xfrm>
          <a:prstGeom prst="mathMultiply">
            <a:avLst/>
          </a:prstGeom>
          <a:solidFill>
            <a:srgbClr val="FF0000"/>
          </a:solidFill>
          <a:ln w="31750" cap="flat" cmpd="sng" algn="ctr">
            <a:solidFill>
              <a:schemeClr val="accent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937125"/>
            <a:endParaRPr lang="en-US" sz="4400" b="1" dirty="0">
              <a:ln w="22225">
                <a:solidFill>
                  <a:schemeClr val="accent2"/>
                </a:solidFill>
                <a:prstDash val="solid"/>
              </a:ln>
              <a:solidFill>
                <a:schemeClr val="accent2">
                  <a:lumMod val="40000"/>
                  <a:lumOff val="60000"/>
                </a:schemeClr>
              </a:solidFill>
              <a:latin typeface="ITC Avant Garde Gothic Demi" pitchFamily="34" charset="0"/>
            </a:endParaRPr>
          </a:p>
        </p:txBody>
      </p:sp>
      <p:sp>
        <p:nvSpPr>
          <p:cNvPr id="143" name="Rettangolo 142">
            <a:extLst>
              <a:ext uri="{FF2B5EF4-FFF2-40B4-BE49-F238E27FC236}">
                <a16:creationId xmlns:a16="http://schemas.microsoft.com/office/drawing/2014/main" id="{1C1EAB53-1D08-4ED7-ACCA-627BE8443404}"/>
              </a:ext>
            </a:extLst>
          </p:cNvPr>
          <p:cNvSpPr/>
          <p:nvPr/>
        </p:nvSpPr>
        <p:spPr>
          <a:xfrm>
            <a:off x="25725686" y="11994239"/>
            <a:ext cx="25189725" cy="1943609"/>
          </a:xfrm>
          <a:prstGeom prst="rect">
            <a:avLst/>
          </a:prstGeom>
        </p:spPr>
        <p:txBody>
          <a:bodyPr wrap="square">
            <a:spAutoFit/>
          </a:bodyPr>
          <a:lstStyle/>
          <a:p>
            <a:pPr>
              <a:lnSpc>
                <a:spcPct val="107000"/>
              </a:lnSpc>
              <a:spcAft>
                <a:spcPts val="800"/>
              </a:spcAft>
            </a:pPr>
            <a:r>
              <a:rPr lang="en-US" sz="3600" b="1" dirty="0">
                <a:latin typeface="Avenir Book"/>
                <a:ea typeface="Calibri" panose="020F0502020204030204" pitchFamily="34" charset="0"/>
                <a:cs typeface="Arial" panose="020B0604020202020204" pitchFamily="34" charset="0"/>
              </a:rPr>
              <a:t>Diffusion Tensor Imaging (DTI)</a:t>
            </a:r>
          </a:p>
          <a:p>
            <a:pPr>
              <a:lnSpc>
                <a:spcPct val="107000"/>
              </a:lnSpc>
              <a:spcAft>
                <a:spcPts val="800"/>
              </a:spcAft>
            </a:pPr>
            <a:r>
              <a:rPr lang="en-US" sz="3600" dirty="0">
                <a:latin typeface="Avenir Book"/>
                <a:ea typeface="Calibri" panose="020F0502020204030204" pitchFamily="34" charset="0"/>
                <a:cs typeface="Arial" panose="020B0604020202020204" pitchFamily="34" charset="0"/>
              </a:rPr>
              <a:t>While the single tensorial components have slightly different curves, their general </a:t>
            </a:r>
            <a:r>
              <a:rPr lang="en-US" sz="3600" dirty="0" err="1">
                <a:latin typeface="Avenir Book"/>
                <a:ea typeface="Calibri" panose="020F0502020204030204" pitchFamily="34" charset="0"/>
                <a:cs typeface="Arial" panose="020B0604020202020204" pitchFamily="34" charset="0"/>
              </a:rPr>
              <a:t>behaviour</a:t>
            </a:r>
            <a:r>
              <a:rPr lang="en-US" sz="3600" dirty="0">
                <a:latin typeface="Avenir Book"/>
                <a:ea typeface="Calibri" panose="020F0502020204030204" pitchFamily="34" charset="0"/>
                <a:cs typeface="Arial" panose="020B0604020202020204" pitchFamily="34" charset="0"/>
              </a:rPr>
              <a:t> is the same, exhibiting the steepest increase (and thus, the most information gain) in the interval from 1000 to 2500 </a:t>
            </a:r>
            <a:r>
              <a:rPr lang="en-US" sz="3600" dirty="0">
                <a:solidFill>
                  <a:srgbClr val="000000"/>
                </a:solidFill>
                <a:effectLst/>
                <a:latin typeface="Avenir Book"/>
                <a:ea typeface="Times New Roman" panose="02020603050405020304" pitchFamily="18" charset="0"/>
                <a:cs typeface="Arial" panose="020B0604020202020204" pitchFamily="34" charset="0"/>
              </a:rPr>
              <a:t>s/mm</a:t>
            </a:r>
            <a:r>
              <a:rPr lang="en-US" sz="3600" baseline="30000" dirty="0">
                <a:solidFill>
                  <a:srgbClr val="000000"/>
                </a:solidFill>
                <a:effectLst/>
                <a:latin typeface="Avenir Book"/>
                <a:ea typeface="Times New Roman" panose="02020603050405020304" pitchFamily="18" charset="0"/>
                <a:cs typeface="Arial" panose="020B0604020202020204" pitchFamily="34" charset="0"/>
              </a:rPr>
              <a:t>2</a:t>
            </a:r>
            <a:r>
              <a:rPr lang="en-US" sz="3600" dirty="0">
                <a:effectLst/>
                <a:latin typeface="Avenir Book"/>
                <a:ea typeface="Calibri" panose="020F0502020204030204" pitchFamily="34" charset="0"/>
                <a:cs typeface="Arial" panose="020B0604020202020204" pitchFamily="34" charset="0"/>
              </a:rPr>
              <a:t>, value for which the curves are starting to plateau. </a:t>
            </a:r>
          </a:p>
        </p:txBody>
      </p:sp>
      <p:sp>
        <p:nvSpPr>
          <p:cNvPr id="144" name="Rettangolo 143">
            <a:extLst>
              <a:ext uri="{FF2B5EF4-FFF2-40B4-BE49-F238E27FC236}">
                <a16:creationId xmlns:a16="http://schemas.microsoft.com/office/drawing/2014/main" id="{AE9BF320-FA26-4EF0-ABA7-3336022A3072}"/>
              </a:ext>
            </a:extLst>
          </p:cNvPr>
          <p:cNvSpPr/>
          <p:nvPr/>
        </p:nvSpPr>
        <p:spPr>
          <a:xfrm>
            <a:off x="25769410" y="13930089"/>
            <a:ext cx="24891377" cy="3129190"/>
          </a:xfrm>
          <a:prstGeom prst="rect">
            <a:avLst/>
          </a:prstGeom>
        </p:spPr>
        <p:txBody>
          <a:bodyPr wrap="square">
            <a:spAutoFit/>
          </a:bodyPr>
          <a:lstStyle/>
          <a:p>
            <a:pPr>
              <a:lnSpc>
                <a:spcPct val="107000"/>
              </a:lnSpc>
              <a:spcAft>
                <a:spcPts val="800"/>
              </a:spcAft>
            </a:pPr>
            <a:r>
              <a:rPr lang="en-US" sz="3600" b="1" dirty="0">
                <a:latin typeface="Avenir Book"/>
                <a:ea typeface="Calibri" panose="020F0502020204030204" pitchFamily="34" charset="0"/>
                <a:cs typeface="Arial" panose="020B0604020202020204" pitchFamily="34" charset="0"/>
              </a:rPr>
              <a:t>Diffusion Kurtosis Imaging (DKI)</a:t>
            </a:r>
            <a:endParaRPr lang="en-US" sz="3600" b="1" dirty="0">
              <a:effectLst/>
              <a:latin typeface="Avenir Book"/>
              <a:ea typeface="Calibri" panose="020F0502020204030204" pitchFamily="34" charset="0"/>
              <a:cs typeface="Arial" panose="020B0604020202020204" pitchFamily="34" charset="0"/>
            </a:endParaRPr>
          </a:p>
          <a:p>
            <a:pPr>
              <a:lnSpc>
                <a:spcPct val="107000"/>
              </a:lnSpc>
              <a:spcAft>
                <a:spcPts val="800"/>
              </a:spcAft>
            </a:pPr>
            <a:r>
              <a:rPr lang="en-US" sz="3600" dirty="0">
                <a:effectLst/>
                <a:latin typeface="Avenir Book"/>
                <a:ea typeface="Calibri" panose="020F0502020204030204" pitchFamily="34" charset="0"/>
                <a:cs typeface="Arial" panose="020B0604020202020204" pitchFamily="34" charset="0"/>
              </a:rPr>
              <a:t>We can see different patterns in this case. The first one is similar to the GSFs in Figure 1, and it is followed by the six parameters representing the kurtosis-corrected diffusion tensor, with an optimal range of b-values  around 1000-1500 </a:t>
            </a:r>
            <a:r>
              <a:rPr lang="en-US" sz="3600" dirty="0">
                <a:solidFill>
                  <a:srgbClr val="000000"/>
                </a:solidFill>
                <a:effectLst/>
                <a:latin typeface="Avenir Book"/>
                <a:ea typeface="Times New Roman" panose="02020603050405020304" pitchFamily="18" charset="0"/>
                <a:cs typeface="Arial" panose="020B0604020202020204" pitchFamily="34" charset="0"/>
              </a:rPr>
              <a:t>s/mm</a:t>
            </a:r>
            <a:r>
              <a:rPr lang="en-US" sz="3600" baseline="30000" dirty="0">
                <a:solidFill>
                  <a:srgbClr val="000000"/>
                </a:solidFill>
                <a:effectLst/>
                <a:latin typeface="Avenir Book"/>
                <a:ea typeface="Times New Roman" panose="02020603050405020304" pitchFamily="18" charset="0"/>
                <a:cs typeface="Arial" panose="020B0604020202020204" pitchFamily="34" charset="0"/>
              </a:rPr>
              <a:t>2</a:t>
            </a:r>
            <a:r>
              <a:rPr lang="en-US" sz="3600" dirty="0">
                <a:effectLst/>
                <a:latin typeface="Avenir Book"/>
                <a:ea typeface="Yu Mincho" panose="02020400000000000000" pitchFamily="18" charset="-128"/>
                <a:cs typeface="Arial" panose="020B0604020202020204" pitchFamily="34" charset="0"/>
              </a:rPr>
              <a:t> </a:t>
            </a:r>
            <a:r>
              <a:rPr lang="en-US" sz="3600" dirty="0">
                <a:effectLst/>
                <a:latin typeface="Avenir Book"/>
                <a:ea typeface="Calibri" panose="020F0502020204030204" pitchFamily="34" charset="0"/>
                <a:cs typeface="Arial" panose="020B0604020202020204" pitchFamily="34" charset="0"/>
              </a:rPr>
              <a:t>; the second one belongs to the Kurtosis Tensor components, for which the information gain starts from b=2500 </a:t>
            </a:r>
            <a:r>
              <a:rPr lang="en-US" sz="3600" dirty="0">
                <a:solidFill>
                  <a:srgbClr val="000000"/>
                </a:solidFill>
                <a:effectLst/>
                <a:latin typeface="Avenir Book"/>
                <a:ea typeface="Times New Roman" panose="02020603050405020304" pitchFamily="18" charset="0"/>
                <a:cs typeface="Arial" panose="020B0604020202020204" pitchFamily="34" charset="0"/>
              </a:rPr>
              <a:t>s/mm</a:t>
            </a:r>
            <a:r>
              <a:rPr lang="en-US" sz="3600" baseline="30000" dirty="0">
                <a:solidFill>
                  <a:srgbClr val="000000"/>
                </a:solidFill>
                <a:effectLst/>
                <a:latin typeface="Avenir Book"/>
                <a:ea typeface="Times New Roman" panose="02020603050405020304" pitchFamily="18" charset="0"/>
                <a:cs typeface="Arial" panose="020B0604020202020204" pitchFamily="34" charset="0"/>
              </a:rPr>
              <a:t>2</a:t>
            </a:r>
            <a:r>
              <a:rPr lang="en-US" sz="3600" dirty="0">
                <a:effectLst/>
                <a:latin typeface="Avenir Book"/>
                <a:ea typeface="Yu Mincho" panose="02020400000000000000" pitchFamily="18" charset="-128"/>
                <a:cs typeface="Arial" panose="020B0604020202020204" pitchFamily="34" charset="0"/>
              </a:rPr>
              <a:t> </a:t>
            </a:r>
            <a:r>
              <a:rPr lang="en-US" sz="3600" dirty="0">
                <a:effectLst/>
                <a:latin typeface="Avenir Book"/>
                <a:ea typeface="Calibri" panose="020F0502020204030204" pitchFamily="34" charset="0"/>
                <a:cs typeface="Arial" panose="020B0604020202020204" pitchFamily="34" charset="0"/>
              </a:rPr>
              <a:t>onwards. Thus, the present method effectively suggests the necessity of two b-shells in order to accurately estimate all DKI parameters. </a:t>
            </a:r>
          </a:p>
        </p:txBody>
      </p:sp>
      <p:sp>
        <p:nvSpPr>
          <p:cNvPr id="147" name="Rettangolo 146">
            <a:extLst>
              <a:ext uri="{FF2B5EF4-FFF2-40B4-BE49-F238E27FC236}">
                <a16:creationId xmlns:a16="http://schemas.microsoft.com/office/drawing/2014/main" id="{BFC41322-E4D1-42CA-A668-63496F3E7E51}"/>
              </a:ext>
            </a:extLst>
          </p:cNvPr>
          <p:cNvSpPr/>
          <p:nvPr/>
        </p:nvSpPr>
        <p:spPr>
          <a:xfrm>
            <a:off x="25769410" y="17166764"/>
            <a:ext cx="24891378" cy="3824573"/>
          </a:xfrm>
          <a:prstGeom prst="rect">
            <a:avLst/>
          </a:prstGeom>
        </p:spPr>
        <p:txBody>
          <a:bodyPr wrap="square">
            <a:spAutoFit/>
          </a:bodyPr>
          <a:lstStyle/>
          <a:p>
            <a:pPr>
              <a:lnSpc>
                <a:spcPct val="107000"/>
              </a:lnSpc>
              <a:spcAft>
                <a:spcPts val="800"/>
              </a:spcAft>
            </a:pPr>
            <a:r>
              <a:rPr lang="en-US" sz="3600" b="1" dirty="0">
                <a:effectLst/>
                <a:latin typeface="Avenir Book"/>
                <a:ea typeface="Yu Mincho" panose="02020400000000000000" pitchFamily="18" charset="-128"/>
                <a:cs typeface="Arial" panose="020B0604020202020204" pitchFamily="34" charset="0"/>
              </a:rPr>
              <a:t>Neurite Orientation Dispersion and Density Imaging (NODDI)</a:t>
            </a:r>
          </a:p>
          <a:p>
            <a:pPr>
              <a:lnSpc>
                <a:spcPct val="107000"/>
              </a:lnSpc>
              <a:spcAft>
                <a:spcPts val="800"/>
              </a:spcAft>
            </a:pPr>
            <a:r>
              <a:rPr lang="en-US" sz="3600" dirty="0">
                <a:effectLst/>
                <a:latin typeface="Avenir Book"/>
                <a:ea typeface="Yu Mincho" panose="02020400000000000000" pitchFamily="18" charset="-128"/>
                <a:cs typeface="Arial" panose="020B0604020202020204" pitchFamily="34" charset="0"/>
              </a:rPr>
              <a:t>The isotropic volume estimation</a:t>
            </a:r>
            <a:r>
              <a:rPr lang="en-US" sz="3600" dirty="0">
                <a:latin typeface="Avenir Book"/>
                <a:ea typeface="Yu Mincho" panose="02020400000000000000" pitchFamily="18" charset="-128"/>
                <a:cs typeface="Arial" panose="020B0604020202020204" pitchFamily="34" charset="0"/>
              </a:rPr>
              <a:t> highly benefits from a shell in the 200-900 </a:t>
            </a:r>
            <a:r>
              <a:rPr lang="en-US" sz="3600" dirty="0">
                <a:solidFill>
                  <a:srgbClr val="000000"/>
                </a:solidFill>
                <a:latin typeface="Avenir Book"/>
                <a:ea typeface="Times New Roman" panose="02020603050405020304" pitchFamily="18" charset="0"/>
                <a:cs typeface="Arial" panose="020B0604020202020204" pitchFamily="34" charset="0"/>
              </a:rPr>
              <a:t>s/mm</a:t>
            </a:r>
            <a:r>
              <a:rPr lang="en-US" sz="3600" baseline="30000" dirty="0">
                <a:solidFill>
                  <a:srgbClr val="000000"/>
                </a:solidFill>
                <a:latin typeface="Avenir Book"/>
                <a:ea typeface="Times New Roman" panose="02020603050405020304" pitchFamily="18" charset="0"/>
                <a:cs typeface="Arial" panose="020B0604020202020204" pitchFamily="34" charset="0"/>
              </a:rPr>
              <a:t>2</a:t>
            </a:r>
            <a:r>
              <a:rPr lang="en-US" sz="3600" dirty="0">
                <a:latin typeface="Avenir Book"/>
                <a:ea typeface="Yu Mincho" panose="02020400000000000000" pitchFamily="18" charset="-128"/>
                <a:cs typeface="Arial" panose="020B0604020202020204" pitchFamily="34" charset="0"/>
              </a:rPr>
              <a:t>  range, while the intracellular volume features a pronounced information gain with a shell from b=1500 </a:t>
            </a:r>
            <a:r>
              <a:rPr lang="en-US" sz="3600" dirty="0">
                <a:solidFill>
                  <a:srgbClr val="000000"/>
                </a:solidFill>
                <a:latin typeface="Avenir Book"/>
                <a:ea typeface="Times New Roman" panose="02020603050405020304" pitchFamily="18" charset="0"/>
                <a:cs typeface="Arial" panose="020B0604020202020204" pitchFamily="34" charset="0"/>
              </a:rPr>
              <a:t>s/mm</a:t>
            </a:r>
            <a:r>
              <a:rPr lang="en-US" sz="3600" baseline="30000" dirty="0">
                <a:solidFill>
                  <a:srgbClr val="000000"/>
                </a:solidFill>
                <a:latin typeface="Avenir Book"/>
                <a:ea typeface="Times New Roman" panose="02020603050405020304" pitchFamily="18" charset="0"/>
                <a:cs typeface="Arial" panose="020B0604020202020204" pitchFamily="34" charset="0"/>
              </a:rPr>
              <a:t>2</a:t>
            </a:r>
            <a:r>
              <a:rPr lang="en-US" sz="3600" dirty="0">
                <a:latin typeface="Avenir Book"/>
                <a:ea typeface="Yu Mincho" panose="02020400000000000000" pitchFamily="18" charset="-128"/>
                <a:cs typeface="Arial" panose="020B0604020202020204" pitchFamily="34" charset="0"/>
              </a:rPr>
              <a:t> onwards: these findings agree with the proposed optimized NODDI protocol (6). Interestingly, we find the Watson concentration parameter (conveying the information of the Orientation Dispersion Index) has no optimal ranges for its estimation and draws its precision homogeneously across the studied b-value space.  </a:t>
            </a:r>
            <a:endParaRPr lang="en-US" sz="3600" dirty="0">
              <a:latin typeface="Avenir Book"/>
              <a:ea typeface="Calibri" panose="020F0502020204030204" pitchFamily="34" charset="0"/>
              <a:cs typeface="Arial" panose="020B0604020202020204" pitchFamily="34" charset="0"/>
            </a:endParaRPr>
          </a:p>
          <a:p>
            <a:pPr>
              <a:lnSpc>
                <a:spcPct val="107000"/>
              </a:lnSpc>
              <a:spcAft>
                <a:spcPts val="800"/>
              </a:spcAft>
            </a:pPr>
            <a:endParaRPr lang="en-US" sz="3600" dirty="0">
              <a:effectLst/>
              <a:latin typeface="Avenir Book"/>
              <a:ea typeface="Calibri" panose="020F050202020403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149" name="Rettangolo con angoli arrotondati 148">
                <a:extLst>
                  <a:ext uri="{FF2B5EF4-FFF2-40B4-BE49-F238E27FC236}">
                    <a16:creationId xmlns:a16="http://schemas.microsoft.com/office/drawing/2014/main" id="{FE9ED179-F08F-4E86-9893-D9741291044C}"/>
                  </a:ext>
                </a:extLst>
              </p:cNvPr>
              <p:cNvSpPr/>
              <p:nvPr/>
            </p:nvSpPr>
            <p:spPr bwMode="auto">
              <a:xfrm>
                <a:off x="25725686" y="20530774"/>
                <a:ext cx="25143830" cy="1943609"/>
              </a:xfrm>
              <a:prstGeom prst="roundRect">
                <a:avLst/>
              </a:prstGeom>
              <a:solidFill>
                <a:schemeClr val="bg1">
                  <a:lumMod val="85000"/>
                </a:schemeClr>
              </a:solidFill>
              <a:ln w="31750" cap="flat" cmpd="sng" algn="ctr">
                <a:solidFill>
                  <a:schemeClr val="bg1">
                    <a:lumMod val="85000"/>
                  </a:schemeClr>
                </a:solidFill>
                <a:prstDash val="solid"/>
                <a:round/>
                <a:headEnd type="none" w="med" len="med"/>
                <a:tailEnd type="none" w="med" len="med"/>
              </a:ln>
              <a:effectLst/>
            </p:spPr>
            <p:txBody>
              <a:bodyPr rtlCol="0" anchor="t">
                <a:prstTxWarp prst="textNoShape">
                  <a:avLst/>
                </a:prstTxWarp>
              </a:bodyPr>
              <a:lstStyle/>
              <a:p>
                <a:r>
                  <a:rPr lang="en-US" sz="3400" b="1" dirty="0">
                    <a:solidFill>
                      <a:srgbClr val="FF0000"/>
                    </a:solidFill>
                    <a:latin typeface="Avenir Book"/>
                  </a:rPr>
                  <a:t>The issue of parametrical correlations</a:t>
                </a:r>
              </a:p>
              <a:p>
                <a:r>
                  <a:rPr lang="en-US" sz="3400" dirty="0">
                    <a:latin typeface="Avenir Book"/>
                  </a:rPr>
                  <a:t>Both the DKI and NODDI GSFs feature severe overshoots/undershoots from the expected value range [0-1]. T</a:t>
                </a:r>
                <a:r>
                  <a:rPr lang="en-US" sz="3400" dirty="0">
                    <a:latin typeface="Avenir Book"/>
                    <a:ea typeface="Calibri" panose="020F0502020204030204" pitchFamily="34" charset="0"/>
                  </a:rPr>
                  <a:t>hese issues are present when the non-diagonal elements of </a:t>
                </a:r>
                <a14:m>
                  <m:oMath xmlns:m="http://schemas.openxmlformats.org/officeDocument/2006/math">
                    <m:sSub>
                      <m:sSubPr>
                        <m:ctrlPr>
                          <a:rPr lang="en-US" sz="3400" i="1">
                            <a:latin typeface="Cambria Math" panose="02040503050406030204" pitchFamily="18" charset="0"/>
                            <a:cs typeface="Arial" panose="020B0604020202020204" pitchFamily="34" charset="0"/>
                          </a:rPr>
                        </m:ctrlPr>
                      </m:sSubPr>
                      <m:e>
                        <m:r>
                          <a:rPr lang="en-US" sz="3400" i="1">
                            <a:latin typeface="Cambria Math" panose="02040503050406030204" pitchFamily="18" charset="0"/>
                            <a:ea typeface="Calibri" panose="020F0502020204030204" pitchFamily="34" charset="0"/>
                            <a:cs typeface="Arial" panose="020B0604020202020204" pitchFamily="34" charset="0"/>
                          </a:rPr>
                          <m:t>𝐼</m:t>
                        </m:r>
                      </m:e>
                      <m:sub>
                        <m:r>
                          <a:rPr lang="en-US" sz="3400" i="1">
                            <a:latin typeface="Cambria Math" panose="02040503050406030204" pitchFamily="18" charset="0"/>
                            <a:ea typeface="Calibri" panose="020F0502020204030204" pitchFamily="34" charset="0"/>
                            <a:cs typeface="Arial" panose="020B0604020202020204" pitchFamily="34" charset="0"/>
                          </a:rPr>
                          <m:t>𝜃</m:t>
                        </m:r>
                      </m:sub>
                    </m:sSub>
                  </m:oMath>
                </a14:m>
                <a:r>
                  <a:rPr lang="en-US" sz="3400" dirty="0">
                    <a:latin typeface="Avenir Book"/>
                    <a:ea typeface="Yu Mincho" panose="02020400000000000000" pitchFamily="18" charset="-128"/>
                  </a:rPr>
                  <a:t> are significantly large, which in turn are caused by large correlations amongst different parameters (3). </a:t>
                </a:r>
                <a:endParaRPr lang="en-US" sz="3400" dirty="0">
                  <a:latin typeface="Avenir Book"/>
                </a:endParaRPr>
              </a:p>
              <a:p>
                <a:r>
                  <a:rPr lang="en-US" sz="3400" dirty="0">
                    <a:latin typeface="Avenir Book"/>
                  </a:rPr>
                  <a:t> </a:t>
                </a:r>
              </a:p>
            </p:txBody>
          </p:sp>
        </mc:Choice>
        <mc:Fallback>
          <p:sp>
            <p:nvSpPr>
              <p:cNvPr id="149" name="Rettangolo con angoli arrotondati 148">
                <a:extLst>
                  <a:ext uri="{FF2B5EF4-FFF2-40B4-BE49-F238E27FC236}">
                    <a16:creationId xmlns:a16="http://schemas.microsoft.com/office/drawing/2014/main" id="{FE9ED179-F08F-4E86-9893-D9741291044C}"/>
                  </a:ext>
                </a:extLst>
              </p:cNvPr>
              <p:cNvSpPr>
                <a:spLocks noRot="1" noChangeAspect="1" noMove="1" noResize="1" noEditPoints="1" noAdjustHandles="1" noChangeArrowheads="1" noChangeShapeType="1" noTextEdit="1"/>
              </p:cNvSpPr>
              <p:nvPr/>
            </p:nvSpPr>
            <p:spPr bwMode="auto">
              <a:xfrm>
                <a:off x="25725686" y="20530774"/>
                <a:ext cx="25143830" cy="1943609"/>
              </a:xfrm>
              <a:prstGeom prst="roundRect">
                <a:avLst/>
              </a:prstGeom>
              <a:blipFill>
                <a:blip r:embed="rId7"/>
                <a:stretch>
                  <a:fillRect l="-242"/>
                </a:stretch>
              </a:blipFill>
              <a:ln w="31750" cap="flat" cmpd="sng" algn="ctr">
                <a:solidFill>
                  <a:schemeClr val="bg1">
                    <a:lumMod val="85000"/>
                  </a:schemeClr>
                </a:solidFill>
                <a:prstDash val="solid"/>
                <a:round/>
                <a:headEnd type="none" w="med" len="med"/>
                <a:tailEnd type="none" w="med" len="med"/>
              </a:ln>
              <a:effectLst/>
            </p:spPr>
            <p:txBody>
              <a:bodyPr/>
              <a:lstStyle/>
              <a:p>
                <a:r>
                  <a:rPr lang="en-US">
                    <a:noFill/>
                  </a:rPr>
                  <a:t> </a:t>
                </a:r>
              </a:p>
            </p:txBody>
          </p:sp>
        </mc:Fallback>
      </mc:AlternateContent>
      <p:sp>
        <p:nvSpPr>
          <p:cNvPr id="3" name="Rettangolo 2">
            <a:extLst>
              <a:ext uri="{FF2B5EF4-FFF2-40B4-BE49-F238E27FC236}">
                <a16:creationId xmlns:a16="http://schemas.microsoft.com/office/drawing/2014/main" id="{7A705BC2-1E91-4DC6-9C17-BAA2A6DB1B31}"/>
              </a:ext>
            </a:extLst>
          </p:cNvPr>
          <p:cNvSpPr/>
          <p:nvPr/>
        </p:nvSpPr>
        <p:spPr>
          <a:xfrm>
            <a:off x="25725688" y="23893730"/>
            <a:ext cx="25603200" cy="2862322"/>
          </a:xfrm>
          <a:prstGeom prst="rect">
            <a:avLst/>
          </a:prstGeom>
        </p:spPr>
        <p:txBody>
          <a:bodyPr>
            <a:spAutoFit/>
          </a:bodyPr>
          <a:lstStyle/>
          <a:p>
            <a:r>
              <a:rPr lang="en-US" sz="3600" dirty="0">
                <a:latin typeface="Avenir Book"/>
              </a:rPr>
              <a:t>The present work introduces generalized sensitivity functions and demonstrate their use for visually exploring which ranges of b-values are most informative for model parameters when defining HARDI acquisition protocols. </a:t>
            </a:r>
            <a:r>
              <a:rPr lang="en-US" sz="3600" b="1" dirty="0">
                <a:latin typeface="Avenir Book"/>
                <a:ea typeface="Calibri" panose="020F0502020204030204" pitchFamily="34" charset="0"/>
              </a:rPr>
              <a:t>GSFs are not meant to substitute optimal experiment design procedures, but can rather provide characterizing information for proper contextualization of their results. </a:t>
            </a:r>
            <a:r>
              <a:rPr lang="en-US" sz="3600" dirty="0">
                <a:latin typeface="Avenir Book"/>
                <a:ea typeface="Calibri" panose="020F0502020204030204" pitchFamily="34" charset="0"/>
              </a:rPr>
              <a:t>They are computationally light to generate and employ information easily derivable by standard fitting routines, supporting their inclusion in standard modeling analyses.</a:t>
            </a:r>
            <a:endParaRPr lang="en-US" sz="3600" dirty="0">
              <a:latin typeface="Avenir Book"/>
            </a:endParaRPr>
          </a:p>
        </p:txBody>
      </p:sp>
      <p:sp>
        <p:nvSpPr>
          <p:cNvPr id="5" name="Rettangolo con angoli arrotondati 4">
            <a:extLst>
              <a:ext uri="{FF2B5EF4-FFF2-40B4-BE49-F238E27FC236}">
                <a16:creationId xmlns:a16="http://schemas.microsoft.com/office/drawing/2014/main" id="{0D0AA372-73ED-4DCB-8F24-D1D033A92E5D}"/>
              </a:ext>
            </a:extLst>
          </p:cNvPr>
          <p:cNvSpPr/>
          <p:nvPr/>
        </p:nvSpPr>
        <p:spPr bwMode="auto">
          <a:xfrm>
            <a:off x="25363631" y="3809683"/>
            <a:ext cx="185683" cy="24970767"/>
          </a:xfrm>
          <a:prstGeom prst="roundRect">
            <a:avLst/>
          </a:prstGeom>
          <a:solidFill>
            <a:schemeClr val="tx2"/>
          </a:solidFill>
          <a:ln w="31750" cap="flat" cmpd="sng" algn="ctr">
            <a:solidFill>
              <a:schemeClr val="bg1">
                <a:lumMod val="85000"/>
              </a:schemeClr>
            </a:solidFill>
            <a:prstDash val="solid"/>
            <a:round/>
            <a:headEnd type="none" w="med" len="med"/>
            <a:tailEnd type="none" w="med" len="med"/>
          </a:ln>
          <a:effectLst/>
        </p:spPr>
        <p:txBody>
          <a:bodyPr rtlCol="0" anchor="ctr">
            <a:prstTxWarp prst="textNoShape">
              <a:avLst/>
            </a:prstTxWarp>
          </a:bodyPr>
          <a:lstStyle/>
          <a:p>
            <a:pPr algn="ctr" defTabSz="4937125"/>
            <a:endParaRPr lang="en-US" sz="4400" b="1" dirty="0">
              <a:ln>
                <a:solidFill>
                  <a:srgbClr val="FF0000"/>
                </a:solidFill>
              </a:ln>
              <a:solidFill>
                <a:schemeClr val="bg1"/>
              </a:solidFill>
              <a:latin typeface="ITC Avant Garde Gothic Demi" pitchFamily="34" charset="0"/>
            </a:endParaRPr>
          </a:p>
        </p:txBody>
      </p:sp>
      <p:sp>
        <p:nvSpPr>
          <p:cNvPr id="38" name="Rettangolo 37">
            <a:extLst>
              <a:ext uri="{FF2B5EF4-FFF2-40B4-BE49-F238E27FC236}">
                <a16:creationId xmlns:a16="http://schemas.microsoft.com/office/drawing/2014/main" id="{DD6CA9A3-AFF5-4D2C-B442-8C05CF7C743F}"/>
              </a:ext>
            </a:extLst>
          </p:cNvPr>
          <p:cNvSpPr/>
          <p:nvPr/>
        </p:nvSpPr>
        <p:spPr bwMode="auto">
          <a:xfrm>
            <a:off x="-2466" y="24109026"/>
            <a:ext cx="25146000" cy="1051825"/>
          </a:xfrm>
          <a:prstGeom prst="rect">
            <a:avLst/>
          </a:prstGeom>
          <a:solidFill>
            <a:srgbClr val="254061"/>
          </a:solidFill>
          <a:ln w="31750" cap="flat" cmpd="sng" algn="ctr">
            <a:noFill/>
            <a:prstDash val="solid"/>
            <a:round/>
            <a:headEnd type="none" w="med" len="med"/>
            <a:tailEnd type="none" w="med" len="med"/>
          </a:ln>
          <a:effectLst/>
        </p:spPr>
        <p:txBody>
          <a:bodyPr rtlCol="0" anchor="ctr">
            <a:prstTxWarp prst="textNoShape">
              <a:avLst/>
            </a:prstTxWarp>
          </a:bodyPr>
          <a:lstStyle/>
          <a:p>
            <a:pPr algn="ctr" defTabSz="4937125"/>
            <a:r>
              <a:rPr lang="it-IT" sz="4400" b="1" dirty="0">
                <a:ln w="0">
                  <a:noFill/>
                </a:ln>
                <a:solidFill>
                  <a:schemeClr val="bg1"/>
                </a:solidFill>
                <a:latin typeface="Avenir Book"/>
              </a:rPr>
              <a:t>DATASET</a:t>
            </a:r>
            <a:endParaRPr lang="en-US" sz="4400" b="1" dirty="0">
              <a:ln w="0">
                <a:noFill/>
              </a:ln>
              <a:solidFill>
                <a:schemeClr val="bg1"/>
              </a:solidFill>
              <a:latin typeface="Avenir Book"/>
            </a:endParaRPr>
          </a:p>
        </p:txBody>
      </p:sp>
      <p:sp>
        <p:nvSpPr>
          <p:cNvPr id="39" name="CasellaDiTesto 38">
            <a:extLst>
              <a:ext uri="{FF2B5EF4-FFF2-40B4-BE49-F238E27FC236}">
                <a16:creationId xmlns:a16="http://schemas.microsoft.com/office/drawing/2014/main" id="{15EEB278-3197-4FF6-89AB-D6F670C454C6}"/>
              </a:ext>
            </a:extLst>
          </p:cNvPr>
          <p:cNvSpPr txBox="1"/>
          <p:nvPr/>
        </p:nvSpPr>
        <p:spPr>
          <a:xfrm>
            <a:off x="-15682" y="25284607"/>
            <a:ext cx="25145999" cy="3416320"/>
          </a:xfrm>
          <a:prstGeom prst="rect">
            <a:avLst/>
          </a:prstGeom>
          <a:noFill/>
          <a:ln>
            <a:noFill/>
          </a:ln>
        </p:spPr>
        <p:txBody>
          <a:bodyPr wrap="square" rtlCol="0">
            <a:spAutoFit/>
          </a:bodyPr>
          <a:lstStyle/>
          <a:p>
            <a:pPr algn="just"/>
            <a:r>
              <a:rPr lang="en-GB" sz="3600" dirty="0">
                <a:solidFill>
                  <a:prstClr val="black"/>
                </a:solidFill>
                <a:latin typeface="Avenir Book"/>
              </a:rPr>
              <a:t>We used a single healthy subject from the publicly available Human Connectome Project (7) to fit the aforementioned models. We then took a representative voxel for the Corpus Callosum and used the parameter estimates to generate the GSFs.</a:t>
            </a:r>
            <a:endParaRPr lang="it-IT" sz="3600" b="1" dirty="0">
              <a:latin typeface="Avenir Book"/>
            </a:endParaRPr>
          </a:p>
          <a:p>
            <a:pPr algn="just"/>
            <a:r>
              <a:rPr lang="it-IT" sz="3600" b="1" dirty="0" err="1">
                <a:latin typeface="Avenir Book"/>
              </a:rPr>
              <a:t>Diffusion</a:t>
            </a:r>
            <a:r>
              <a:rPr lang="it-IT" sz="3600" b="1" dirty="0">
                <a:latin typeface="Avenir Book"/>
              </a:rPr>
              <a:t> </a:t>
            </a:r>
            <a:r>
              <a:rPr lang="it-IT" sz="3600" b="1" dirty="0" err="1">
                <a:latin typeface="Avenir Book"/>
              </a:rPr>
              <a:t>protocol</a:t>
            </a:r>
            <a:r>
              <a:rPr lang="it-IT" sz="3600" b="1" dirty="0">
                <a:latin typeface="Avenir Book"/>
              </a:rPr>
              <a:t>:</a:t>
            </a:r>
            <a:r>
              <a:rPr lang="it-IT" sz="3600" dirty="0">
                <a:latin typeface="Avenir Book"/>
              </a:rPr>
              <a:t> A subset of the HCP </a:t>
            </a:r>
            <a:r>
              <a:rPr lang="it-IT" sz="3600" dirty="0" err="1">
                <a:latin typeface="Avenir Book"/>
              </a:rPr>
              <a:t>diffusion</a:t>
            </a:r>
            <a:r>
              <a:rPr lang="it-IT" sz="3600" dirty="0">
                <a:latin typeface="Avenir Book"/>
              </a:rPr>
              <a:t> </a:t>
            </a:r>
            <a:r>
              <a:rPr lang="it-IT" sz="3600" dirty="0" err="1">
                <a:latin typeface="Avenir Book"/>
              </a:rPr>
              <a:t>acquisition</a:t>
            </a:r>
            <a:r>
              <a:rPr lang="it-IT" sz="3600" dirty="0">
                <a:latin typeface="Avenir Book"/>
              </a:rPr>
              <a:t>: 10 B0 images, 64 </a:t>
            </a:r>
            <a:r>
              <a:rPr lang="it-IT" sz="3600" dirty="0" err="1">
                <a:latin typeface="Avenir Book"/>
              </a:rPr>
              <a:t>isotropically</a:t>
            </a:r>
            <a:r>
              <a:rPr lang="it-IT" sz="3600" dirty="0">
                <a:latin typeface="Avenir Book"/>
              </a:rPr>
              <a:t> </a:t>
            </a:r>
            <a:r>
              <a:rPr lang="it-IT" sz="3600" dirty="0" err="1">
                <a:latin typeface="Avenir Book"/>
              </a:rPr>
              <a:t>dispersed</a:t>
            </a:r>
            <a:r>
              <a:rPr lang="it-IT" sz="3600" dirty="0">
                <a:latin typeface="Avenir Book"/>
              </a:rPr>
              <a:t> </a:t>
            </a:r>
            <a:r>
              <a:rPr lang="it-IT" sz="3600" dirty="0" err="1">
                <a:latin typeface="Avenir Book"/>
              </a:rPr>
              <a:t>gradient</a:t>
            </a:r>
            <a:r>
              <a:rPr lang="it-IT" sz="3600" dirty="0">
                <a:latin typeface="Avenir Book"/>
              </a:rPr>
              <a:t> </a:t>
            </a:r>
            <a:r>
              <a:rPr lang="it-IT" sz="3600" dirty="0" err="1">
                <a:latin typeface="Avenir Book"/>
              </a:rPr>
              <a:t>directions</a:t>
            </a:r>
            <a:r>
              <a:rPr lang="it-IT" sz="3600" dirty="0">
                <a:latin typeface="Avenir Book"/>
              </a:rPr>
              <a:t> </a:t>
            </a:r>
            <a:r>
              <a:rPr lang="it-IT" sz="3600" dirty="0" err="1">
                <a:latin typeface="Avenir Book"/>
              </a:rPr>
              <a:t>at</a:t>
            </a:r>
            <a:r>
              <a:rPr lang="it-IT" sz="3600" dirty="0">
                <a:latin typeface="Avenir Book"/>
              </a:rPr>
              <a:t> </a:t>
            </a:r>
            <a:r>
              <a:rPr lang="it-IT" sz="3600" dirty="0" err="1">
                <a:latin typeface="Avenir Book"/>
              </a:rPr>
              <a:t>both</a:t>
            </a:r>
            <a:r>
              <a:rPr lang="it-IT" sz="3600" dirty="0">
                <a:latin typeface="Avenir Book"/>
              </a:rPr>
              <a:t> b1=1000</a:t>
            </a:r>
            <a:r>
              <a:rPr lang="en-US" sz="3600" dirty="0">
                <a:latin typeface="Avenir Book"/>
              </a:rPr>
              <a:t> </a:t>
            </a:r>
            <a:r>
              <a:rPr lang="en-US" sz="3600" dirty="0"/>
              <a:t>s/mm</a:t>
            </a:r>
            <a:r>
              <a:rPr lang="en-US" sz="3600" baseline="30000" dirty="0"/>
              <a:t>2 </a:t>
            </a:r>
            <a:r>
              <a:rPr lang="en-US" sz="3600" dirty="0"/>
              <a:t> and b2=3000 s/mm</a:t>
            </a:r>
            <a:r>
              <a:rPr lang="en-US" sz="3600" baseline="30000" dirty="0"/>
              <a:t>2 </a:t>
            </a:r>
          </a:p>
          <a:p>
            <a:pPr algn="just"/>
            <a:r>
              <a:rPr lang="it-IT" sz="3600" b="1" dirty="0" err="1">
                <a:solidFill>
                  <a:prstClr val="black"/>
                </a:solidFill>
                <a:latin typeface="Avenir Book"/>
              </a:rPr>
              <a:t>Preprocessing</a:t>
            </a:r>
            <a:r>
              <a:rPr lang="it-IT" sz="3600" b="1" dirty="0">
                <a:solidFill>
                  <a:prstClr val="black"/>
                </a:solidFill>
                <a:latin typeface="Avenir Book"/>
              </a:rPr>
              <a:t>: </a:t>
            </a:r>
            <a:r>
              <a:rPr lang="it-IT" sz="3600" dirty="0">
                <a:solidFill>
                  <a:prstClr val="black"/>
                </a:solidFill>
                <a:latin typeface="Avenir Book"/>
              </a:rPr>
              <a:t>The </a:t>
            </a:r>
            <a:r>
              <a:rPr lang="it-IT" sz="3600" dirty="0" err="1">
                <a:solidFill>
                  <a:prstClr val="black"/>
                </a:solidFill>
                <a:latin typeface="Avenir Book"/>
              </a:rPr>
              <a:t>diffusion</a:t>
            </a:r>
            <a:r>
              <a:rPr lang="it-IT" sz="3600" dirty="0">
                <a:solidFill>
                  <a:prstClr val="black"/>
                </a:solidFill>
                <a:latin typeface="Avenir Book"/>
              </a:rPr>
              <a:t> images </a:t>
            </a:r>
            <a:r>
              <a:rPr lang="it-IT" sz="3600" dirty="0" err="1">
                <a:solidFill>
                  <a:prstClr val="black"/>
                </a:solidFill>
                <a:latin typeface="Avenir Book"/>
              </a:rPr>
              <a:t>underwent</a:t>
            </a:r>
            <a:r>
              <a:rPr lang="it-IT" sz="3600" dirty="0">
                <a:solidFill>
                  <a:prstClr val="black"/>
                </a:solidFill>
                <a:latin typeface="Avenir Book"/>
              </a:rPr>
              <a:t> the </a:t>
            </a:r>
            <a:r>
              <a:rPr lang="it-IT" sz="3600" dirty="0" err="1">
                <a:solidFill>
                  <a:prstClr val="black"/>
                </a:solidFill>
                <a:latin typeface="Avenir Book"/>
              </a:rPr>
              <a:t>minimal</a:t>
            </a:r>
            <a:r>
              <a:rPr lang="it-IT" sz="3600" dirty="0">
                <a:solidFill>
                  <a:prstClr val="black"/>
                </a:solidFill>
                <a:latin typeface="Avenir Book"/>
              </a:rPr>
              <a:t> HCP </a:t>
            </a:r>
            <a:r>
              <a:rPr lang="it-IT" sz="3600" dirty="0" err="1">
                <a:solidFill>
                  <a:prstClr val="black"/>
                </a:solidFill>
                <a:latin typeface="Avenir Book"/>
              </a:rPr>
              <a:t>preprocessing</a:t>
            </a:r>
            <a:r>
              <a:rPr lang="it-IT" sz="3600" dirty="0">
                <a:solidFill>
                  <a:prstClr val="black"/>
                </a:solidFill>
                <a:latin typeface="Avenir Book"/>
              </a:rPr>
              <a:t> pipeline, featuring </a:t>
            </a:r>
            <a:r>
              <a:rPr lang="it-IT" sz="3600" dirty="0" err="1">
                <a:solidFill>
                  <a:prstClr val="black"/>
                </a:solidFill>
                <a:latin typeface="Avenir Book"/>
              </a:rPr>
              <a:t>gradient</a:t>
            </a:r>
            <a:r>
              <a:rPr lang="it-IT" sz="3600" dirty="0">
                <a:solidFill>
                  <a:prstClr val="black"/>
                </a:solidFill>
                <a:latin typeface="Avenir Book"/>
              </a:rPr>
              <a:t> </a:t>
            </a:r>
            <a:r>
              <a:rPr lang="it-IT" sz="3600" dirty="0" err="1">
                <a:solidFill>
                  <a:prstClr val="black"/>
                </a:solidFill>
                <a:latin typeface="Avenir Book"/>
              </a:rPr>
              <a:t>nonlinearity</a:t>
            </a:r>
            <a:r>
              <a:rPr lang="it-IT" sz="3600" dirty="0">
                <a:solidFill>
                  <a:prstClr val="black"/>
                </a:solidFill>
                <a:latin typeface="Avenir Book"/>
              </a:rPr>
              <a:t>, </a:t>
            </a:r>
            <a:r>
              <a:rPr lang="it-IT" sz="3600" dirty="0" err="1">
                <a:solidFill>
                  <a:prstClr val="black"/>
                </a:solidFill>
                <a:latin typeface="Avenir Book"/>
              </a:rPr>
              <a:t>motion</a:t>
            </a:r>
            <a:r>
              <a:rPr lang="it-IT" sz="3600" dirty="0">
                <a:solidFill>
                  <a:prstClr val="black"/>
                </a:solidFill>
                <a:latin typeface="Avenir Book"/>
              </a:rPr>
              <a:t> and </a:t>
            </a:r>
            <a:r>
              <a:rPr lang="it-IT" sz="3600" dirty="0" err="1">
                <a:solidFill>
                  <a:prstClr val="black"/>
                </a:solidFill>
                <a:latin typeface="Avenir Book"/>
              </a:rPr>
              <a:t>eddy</a:t>
            </a:r>
            <a:r>
              <a:rPr lang="it-IT" sz="3600" dirty="0">
                <a:solidFill>
                  <a:prstClr val="black"/>
                </a:solidFill>
                <a:latin typeface="Avenir Book"/>
              </a:rPr>
              <a:t> </a:t>
            </a:r>
            <a:r>
              <a:rPr lang="it-IT" sz="3600" dirty="0" err="1">
                <a:solidFill>
                  <a:prstClr val="black"/>
                </a:solidFill>
                <a:latin typeface="Avenir Book"/>
              </a:rPr>
              <a:t>currents</a:t>
            </a:r>
            <a:r>
              <a:rPr lang="it-IT" sz="3600" dirty="0">
                <a:solidFill>
                  <a:prstClr val="black"/>
                </a:solidFill>
                <a:latin typeface="Avenir Book"/>
              </a:rPr>
              <a:t> </a:t>
            </a:r>
            <a:r>
              <a:rPr lang="it-IT" sz="3600" dirty="0" err="1">
                <a:solidFill>
                  <a:prstClr val="black"/>
                </a:solidFill>
                <a:latin typeface="Avenir Book"/>
              </a:rPr>
              <a:t>corrections</a:t>
            </a:r>
            <a:r>
              <a:rPr lang="it-IT" sz="3600" dirty="0">
                <a:solidFill>
                  <a:prstClr val="black"/>
                </a:solidFill>
                <a:latin typeface="Avenir Book"/>
              </a:rPr>
              <a:t>.</a:t>
            </a:r>
            <a:endParaRPr lang="en-US" sz="3600" dirty="0">
              <a:solidFill>
                <a:prstClr val="black"/>
              </a:solidFill>
              <a:latin typeface="Avenir Book"/>
            </a:endParaRPr>
          </a:p>
        </p:txBody>
      </p:sp>
      <p:sp>
        <p:nvSpPr>
          <p:cNvPr id="42" name="Rettangolo 41">
            <a:extLst>
              <a:ext uri="{FF2B5EF4-FFF2-40B4-BE49-F238E27FC236}">
                <a16:creationId xmlns:a16="http://schemas.microsoft.com/office/drawing/2014/main" id="{5D54CBB3-B06F-428F-96CD-E5D8B636F580}"/>
              </a:ext>
            </a:extLst>
          </p:cNvPr>
          <p:cNvSpPr/>
          <p:nvPr/>
        </p:nvSpPr>
        <p:spPr bwMode="auto">
          <a:xfrm>
            <a:off x="25782628" y="3908919"/>
            <a:ext cx="25146000" cy="1051825"/>
          </a:xfrm>
          <a:prstGeom prst="rect">
            <a:avLst/>
          </a:prstGeom>
          <a:solidFill>
            <a:srgbClr val="254061"/>
          </a:solidFill>
          <a:ln w="31750" cap="flat" cmpd="sng" algn="ctr">
            <a:noFill/>
            <a:prstDash val="solid"/>
            <a:round/>
            <a:headEnd type="none" w="med" len="med"/>
            <a:tailEnd type="none" w="med" len="med"/>
          </a:ln>
          <a:effectLst/>
        </p:spPr>
        <p:txBody>
          <a:bodyPr rtlCol="0" anchor="ctr">
            <a:prstTxWarp prst="textNoShape">
              <a:avLst/>
            </a:prstTxWarp>
          </a:bodyPr>
          <a:lstStyle/>
          <a:p>
            <a:pPr algn="ctr" defTabSz="4937125"/>
            <a:r>
              <a:rPr lang="it-IT" sz="4400" b="1" dirty="0">
                <a:ln w="0">
                  <a:noFill/>
                </a:ln>
                <a:solidFill>
                  <a:schemeClr val="bg1"/>
                </a:solidFill>
                <a:latin typeface="Avenir Book"/>
              </a:rPr>
              <a:t>RESULTS</a:t>
            </a:r>
            <a:endParaRPr lang="en-US" sz="4400" b="1" dirty="0">
              <a:ln w="0">
                <a:noFill/>
              </a:ln>
              <a:solidFill>
                <a:schemeClr val="bg1"/>
              </a:solidFill>
              <a:latin typeface="Avenir Book"/>
            </a:endParaRPr>
          </a:p>
        </p:txBody>
      </p:sp>
      <p:pic>
        <p:nvPicPr>
          <p:cNvPr id="21" name="Immagine 20" descr="Immagine che contiene mappa, testo&#10;&#10;Descrizione generata automaticamente">
            <a:extLst>
              <a:ext uri="{FF2B5EF4-FFF2-40B4-BE49-F238E27FC236}">
                <a16:creationId xmlns:a16="http://schemas.microsoft.com/office/drawing/2014/main" id="{D8AAC689-EB69-414E-B842-AA09643A9B4D}"/>
              </a:ext>
            </a:extLst>
          </p:cNvPr>
          <p:cNvPicPr>
            <a:picLocks noChangeAspect="1"/>
          </p:cNvPicPr>
          <p:nvPr/>
        </p:nvPicPr>
        <p:blipFill>
          <a:blip r:embed="rId8"/>
          <a:stretch>
            <a:fillRect/>
          </a:stretch>
        </p:blipFill>
        <p:spPr>
          <a:xfrm>
            <a:off x="26543534" y="5567861"/>
            <a:ext cx="23830008" cy="6071340"/>
          </a:xfrm>
          <a:prstGeom prst="rect">
            <a:avLst/>
          </a:prstGeom>
        </p:spPr>
      </p:pic>
    </p:spTree>
    <p:extLst>
      <p:ext uri="{BB962C8B-B14F-4D97-AF65-F5344CB8AC3E}">
        <p14:creationId xmlns:p14="http://schemas.microsoft.com/office/powerpoint/2010/main" val="134678123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lumMod val="85000"/>
          </a:schemeClr>
        </a:solidFill>
        <a:ln w="31750" cap="flat" cmpd="sng" algn="ctr">
          <a:solidFill>
            <a:schemeClr val="bg1">
              <a:lumMod val="85000"/>
            </a:schemeClr>
          </a:solidFill>
          <a:prstDash val="solid"/>
          <a:round/>
          <a:headEnd type="none" w="med" len="med"/>
          <a:tailEnd type="none" w="med" len="med"/>
        </a:ln>
        <a:effectLst/>
      </a:spPr>
      <a:bodyPr rtlCol="0" anchor="ctr">
        <a:prstTxWarp prst="textNoShape">
          <a:avLst/>
        </a:prstTxWarp>
      </a:bodyPr>
      <a:lstStyle>
        <a:defPPr algn="ctr" defTabSz="4937125">
          <a:defRPr sz="4400" b="1" dirty="0" smtClean="0">
            <a:ln>
              <a:solidFill>
                <a:srgbClr val="FF0000"/>
              </a:solidFill>
            </a:ln>
            <a:solidFill>
              <a:schemeClr val="bg1"/>
            </a:solidFill>
            <a:latin typeface="ITC Avant Garde Gothic Demi" pitchFamily="34" charset="0"/>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1000</Words>
  <Application>Microsoft Office PowerPoint</Application>
  <PresentationFormat>Personalizzato</PresentationFormat>
  <Paragraphs>48</Paragraphs>
  <Slides>1</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vt:i4>
      </vt:variant>
    </vt:vector>
  </HeadingPairs>
  <TitlesOfParts>
    <vt:vector size="7" baseType="lpstr">
      <vt:lpstr>Arial</vt:lpstr>
      <vt:lpstr>Avenir Book</vt:lpstr>
      <vt:lpstr>Calibri</vt:lpstr>
      <vt:lpstr>Cambria Math</vt:lpstr>
      <vt:lpstr>ITC Avant Garde Gothic Demi</vt:lpstr>
      <vt:lpstr>Tema di Office</vt:lpstr>
      <vt:lpstr>Presentazione standard di PowerPoint</vt:lpstr>
    </vt:vector>
  </TitlesOfParts>
  <Company>DEI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Marco Castellaro</dc:creator>
  <cp:lastModifiedBy>Umberto Villani</cp:lastModifiedBy>
  <cp:revision>502</cp:revision>
  <cp:lastPrinted>2019-06-05T11:17:24Z</cp:lastPrinted>
  <dcterms:created xsi:type="dcterms:W3CDTF">2011-10-09T10:48:02Z</dcterms:created>
  <dcterms:modified xsi:type="dcterms:W3CDTF">2020-07-15T09:14:14Z</dcterms:modified>
</cp:coreProperties>
</file>